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91" r:id="rId5"/>
    <p:sldId id="296" r:id="rId6"/>
    <p:sldId id="259" r:id="rId7"/>
    <p:sldId id="308" r:id="rId8"/>
    <p:sldId id="309" r:id="rId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408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0221" y="491654"/>
            <a:ext cx="5128260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667563"/>
            <a:ext cx="838200" cy="12065"/>
          </a:xfrm>
          <a:custGeom>
            <a:avLst/>
            <a:gdLst/>
            <a:ahLst/>
            <a:cxnLst/>
            <a:rect l="l" t="t" r="r" b="b"/>
            <a:pathLst>
              <a:path w="838200" h="12065">
                <a:moveTo>
                  <a:pt x="838085" y="0"/>
                </a:moveTo>
                <a:lnTo>
                  <a:pt x="0" y="11874"/>
                </a:lnTo>
              </a:path>
            </a:pathLst>
          </a:custGeom>
          <a:ln w="9359">
            <a:solidFill>
              <a:srgbClr val="AE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-355" y="193319"/>
            <a:ext cx="259715" cy="859790"/>
          </a:xfrm>
          <a:custGeom>
            <a:avLst/>
            <a:gdLst/>
            <a:ahLst/>
            <a:cxnLst/>
            <a:rect l="l" t="t" r="r" b="b"/>
            <a:pathLst>
              <a:path w="259715" h="859790">
                <a:moveTo>
                  <a:pt x="259549" y="0"/>
                </a:moveTo>
                <a:lnTo>
                  <a:pt x="0" y="0"/>
                </a:lnTo>
                <a:lnTo>
                  <a:pt x="0" y="859320"/>
                </a:lnTo>
                <a:lnTo>
                  <a:pt x="129959" y="859320"/>
                </a:lnTo>
                <a:lnTo>
                  <a:pt x="259549" y="859320"/>
                </a:lnTo>
                <a:lnTo>
                  <a:pt x="259549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355" y="193319"/>
            <a:ext cx="259715" cy="859790"/>
          </a:xfrm>
          <a:custGeom>
            <a:avLst/>
            <a:gdLst/>
            <a:ahLst/>
            <a:cxnLst/>
            <a:rect l="l" t="t" r="r" b="b"/>
            <a:pathLst>
              <a:path w="259715" h="859790">
                <a:moveTo>
                  <a:pt x="129959" y="859320"/>
                </a:moveTo>
                <a:lnTo>
                  <a:pt x="0" y="859320"/>
                </a:lnTo>
                <a:lnTo>
                  <a:pt x="0" y="0"/>
                </a:lnTo>
                <a:lnTo>
                  <a:pt x="259549" y="0"/>
                </a:lnTo>
                <a:lnTo>
                  <a:pt x="259549" y="859320"/>
                </a:lnTo>
                <a:lnTo>
                  <a:pt x="129959" y="859320"/>
                </a:lnTo>
                <a:close/>
              </a:path>
            </a:pathLst>
          </a:custGeom>
          <a:ln w="25559">
            <a:solidFill>
              <a:srgbClr val="5A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917914" y="5794565"/>
            <a:ext cx="3274695" cy="1056005"/>
          </a:xfrm>
          <a:custGeom>
            <a:avLst/>
            <a:gdLst/>
            <a:ahLst/>
            <a:cxnLst/>
            <a:rect l="l" t="t" r="r" b="b"/>
            <a:pathLst>
              <a:path w="3274695" h="1056004">
                <a:moveTo>
                  <a:pt x="3274568" y="0"/>
                </a:moveTo>
                <a:lnTo>
                  <a:pt x="0" y="1055878"/>
                </a:lnTo>
                <a:lnTo>
                  <a:pt x="3268802" y="1052639"/>
                </a:lnTo>
                <a:lnTo>
                  <a:pt x="3274568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440559" y="5659196"/>
            <a:ext cx="3742690" cy="1198245"/>
          </a:xfrm>
          <a:custGeom>
            <a:avLst/>
            <a:gdLst/>
            <a:ahLst/>
            <a:cxnLst/>
            <a:rect l="l" t="t" r="r" b="b"/>
            <a:pathLst>
              <a:path w="3742690" h="1198245">
                <a:moveTo>
                  <a:pt x="3739680" y="0"/>
                </a:moveTo>
                <a:lnTo>
                  <a:pt x="0" y="1198079"/>
                </a:lnTo>
                <a:lnTo>
                  <a:pt x="190436" y="1191958"/>
                </a:lnTo>
                <a:lnTo>
                  <a:pt x="3742194" y="55448"/>
                </a:lnTo>
                <a:lnTo>
                  <a:pt x="373968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49795" y="6465239"/>
            <a:ext cx="5715" cy="393065"/>
          </a:xfrm>
          <a:custGeom>
            <a:avLst/>
            <a:gdLst/>
            <a:ahLst/>
            <a:cxnLst/>
            <a:rect l="l" t="t" r="r" b="b"/>
            <a:pathLst>
              <a:path w="5715" h="393065">
                <a:moveTo>
                  <a:pt x="5410" y="0"/>
                </a:moveTo>
                <a:lnTo>
                  <a:pt x="0" y="392760"/>
                </a:lnTo>
              </a:path>
            </a:pathLst>
          </a:custGeom>
          <a:ln w="9359">
            <a:solidFill>
              <a:srgbClr val="AE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79602" y="6605638"/>
            <a:ext cx="137795" cy="137795"/>
          </a:xfrm>
          <a:custGeom>
            <a:avLst/>
            <a:gdLst/>
            <a:ahLst/>
            <a:cxnLst/>
            <a:rect l="l" t="t" r="r" b="b"/>
            <a:pathLst>
              <a:path w="137795" h="137795">
                <a:moveTo>
                  <a:pt x="137515" y="0"/>
                </a:moveTo>
                <a:lnTo>
                  <a:pt x="0" y="0"/>
                </a:lnTo>
                <a:lnTo>
                  <a:pt x="0" y="137515"/>
                </a:lnTo>
                <a:lnTo>
                  <a:pt x="68757" y="137515"/>
                </a:lnTo>
                <a:lnTo>
                  <a:pt x="137515" y="137515"/>
                </a:lnTo>
                <a:lnTo>
                  <a:pt x="137515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1501284" y="0"/>
            <a:ext cx="5080" cy="545465"/>
          </a:xfrm>
          <a:custGeom>
            <a:avLst/>
            <a:gdLst/>
            <a:ahLst/>
            <a:cxnLst/>
            <a:rect l="l" t="t" r="r" b="b"/>
            <a:pathLst>
              <a:path w="5079" h="545465">
                <a:moveTo>
                  <a:pt x="0" y="0"/>
                </a:moveTo>
                <a:lnTo>
                  <a:pt x="4673" y="545045"/>
                </a:lnTo>
              </a:path>
            </a:pathLst>
          </a:custGeom>
          <a:ln w="9359">
            <a:solidFill>
              <a:srgbClr val="AE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580113" y="365036"/>
            <a:ext cx="612140" cy="0"/>
          </a:xfrm>
          <a:custGeom>
            <a:avLst/>
            <a:gdLst/>
            <a:ahLst/>
            <a:cxnLst/>
            <a:rect l="l" t="t" r="r" b="b"/>
            <a:pathLst>
              <a:path w="612140">
                <a:moveTo>
                  <a:pt x="611644" y="0"/>
                </a:moveTo>
                <a:lnTo>
                  <a:pt x="0" y="0"/>
                </a:lnTo>
              </a:path>
            </a:pathLst>
          </a:custGeom>
          <a:ln w="9359">
            <a:solidFill>
              <a:srgbClr val="AE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435765" y="292684"/>
            <a:ext cx="137795" cy="137795"/>
          </a:xfrm>
          <a:custGeom>
            <a:avLst/>
            <a:gdLst/>
            <a:ahLst/>
            <a:cxnLst/>
            <a:rect l="l" t="t" r="r" b="b"/>
            <a:pathLst>
              <a:path w="137795" h="137795">
                <a:moveTo>
                  <a:pt x="137515" y="0"/>
                </a:moveTo>
                <a:lnTo>
                  <a:pt x="0" y="0"/>
                </a:lnTo>
                <a:lnTo>
                  <a:pt x="0" y="137515"/>
                </a:lnTo>
                <a:lnTo>
                  <a:pt x="68757" y="137515"/>
                </a:lnTo>
                <a:lnTo>
                  <a:pt x="137515" y="137515"/>
                </a:lnTo>
                <a:lnTo>
                  <a:pt x="137515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90321" y="370801"/>
            <a:ext cx="450215" cy="521334"/>
          </a:xfrm>
          <a:custGeom>
            <a:avLst/>
            <a:gdLst/>
            <a:ahLst/>
            <a:cxnLst/>
            <a:rect l="l" t="t" r="r" b="b"/>
            <a:pathLst>
              <a:path w="450215" h="521334">
                <a:moveTo>
                  <a:pt x="430923" y="0"/>
                </a:moveTo>
                <a:lnTo>
                  <a:pt x="118440" y="0"/>
                </a:lnTo>
                <a:lnTo>
                  <a:pt x="116992" y="355"/>
                </a:lnTo>
                <a:lnTo>
                  <a:pt x="116281" y="355"/>
                </a:lnTo>
                <a:lnTo>
                  <a:pt x="116281" y="723"/>
                </a:lnTo>
                <a:lnTo>
                  <a:pt x="115912" y="723"/>
                </a:lnTo>
                <a:lnTo>
                  <a:pt x="114122" y="1435"/>
                </a:lnTo>
                <a:lnTo>
                  <a:pt x="112674" y="1803"/>
                </a:lnTo>
                <a:lnTo>
                  <a:pt x="111963" y="2514"/>
                </a:lnTo>
                <a:lnTo>
                  <a:pt x="111594" y="2514"/>
                </a:lnTo>
                <a:lnTo>
                  <a:pt x="111239" y="2882"/>
                </a:lnTo>
                <a:lnTo>
                  <a:pt x="108356" y="5041"/>
                </a:lnTo>
                <a:lnTo>
                  <a:pt x="107276" y="6121"/>
                </a:lnTo>
                <a:lnTo>
                  <a:pt x="4318" y="127076"/>
                </a:lnTo>
                <a:lnTo>
                  <a:pt x="2882" y="128879"/>
                </a:lnTo>
                <a:lnTo>
                  <a:pt x="2159" y="130314"/>
                </a:lnTo>
                <a:lnTo>
                  <a:pt x="1079" y="132118"/>
                </a:lnTo>
                <a:lnTo>
                  <a:pt x="1079" y="132473"/>
                </a:lnTo>
                <a:lnTo>
                  <a:pt x="723" y="132841"/>
                </a:lnTo>
                <a:lnTo>
                  <a:pt x="723" y="133921"/>
                </a:lnTo>
                <a:lnTo>
                  <a:pt x="355" y="136080"/>
                </a:lnTo>
                <a:lnTo>
                  <a:pt x="0" y="137883"/>
                </a:lnTo>
                <a:lnTo>
                  <a:pt x="0" y="505802"/>
                </a:lnTo>
                <a:lnTo>
                  <a:pt x="18364" y="520915"/>
                </a:lnTo>
                <a:lnTo>
                  <a:pt x="430923" y="520915"/>
                </a:lnTo>
                <a:lnTo>
                  <a:pt x="449643" y="502564"/>
                </a:lnTo>
                <a:lnTo>
                  <a:pt x="449643" y="484200"/>
                </a:lnTo>
                <a:lnTo>
                  <a:pt x="36715" y="484200"/>
                </a:lnTo>
                <a:lnTo>
                  <a:pt x="36715" y="157683"/>
                </a:lnTo>
                <a:lnTo>
                  <a:pt x="121323" y="157683"/>
                </a:lnTo>
                <a:lnTo>
                  <a:pt x="125641" y="157314"/>
                </a:lnTo>
                <a:lnTo>
                  <a:pt x="140042" y="139318"/>
                </a:lnTo>
                <a:lnTo>
                  <a:pt x="140042" y="121323"/>
                </a:lnTo>
                <a:lnTo>
                  <a:pt x="57962" y="121323"/>
                </a:lnTo>
                <a:lnTo>
                  <a:pt x="102958" y="68402"/>
                </a:lnTo>
                <a:lnTo>
                  <a:pt x="140042" y="68402"/>
                </a:lnTo>
                <a:lnTo>
                  <a:pt x="140042" y="36360"/>
                </a:lnTo>
                <a:lnTo>
                  <a:pt x="449643" y="36360"/>
                </a:lnTo>
                <a:lnTo>
                  <a:pt x="449643" y="17995"/>
                </a:lnTo>
                <a:lnTo>
                  <a:pt x="448919" y="14033"/>
                </a:lnTo>
                <a:lnTo>
                  <a:pt x="435241" y="355"/>
                </a:lnTo>
                <a:lnTo>
                  <a:pt x="430923" y="0"/>
                </a:lnTo>
                <a:close/>
              </a:path>
              <a:path w="450215" h="521334">
                <a:moveTo>
                  <a:pt x="449643" y="36360"/>
                </a:moveTo>
                <a:lnTo>
                  <a:pt x="412559" y="36360"/>
                </a:lnTo>
                <a:lnTo>
                  <a:pt x="412559" y="484200"/>
                </a:lnTo>
                <a:lnTo>
                  <a:pt x="449643" y="484200"/>
                </a:lnTo>
                <a:lnTo>
                  <a:pt x="449643" y="36360"/>
                </a:lnTo>
                <a:close/>
              </a:path>
              <a:path w="450215" h="521334">
                <a:moveTo>
                  <a:pt x="140042" y="68402"/>
                </a:moveTo>
                <a:lnTo>
                  <a:pt x="102958" y="68402"/>
                </a:lnTo>
                <a:lnTo>
                  <a:pt x="102958" y="121323"/>
                </a:lnTo>
                <a:lnTo>
                  <a:pt x="140042" y="121323"/>
                </a:lnTo>
                <a:lnTo>
                  <a:pt x="140042" y="68402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90321" y="370801"/>
            <a:ext cx="450215" cy="521334"/>
          </a:xfrm>
          <a:custGeom>
            <a:avLst/>
            <a:gdLst/>
            <a:ahLst/>
            <a:cxnLst/>
            <a:rect l="l" t="t" r="r" b="b"/>
            <a:pathLst>
              <a:path w="450215" h="521334">
                <a:moveTo>
                  <a:pt x="102958" y="68402"/>
                </a:moveTo>
                <a:lnTo>
                  <a:pt x="57962" y="121323"/>
                </a:lnTo>
                <a:lnTo>
                  <a:pt x="102958" y="121323"/>
                </a:lnTo>
                <a:lnTo>
                  <a:pt x="102958" y="68402"/>
                </a:lnTo>
                <a:close/>
              </a:path>
              <a:path w="450215" h="521334">
                <a:moveTo>
                  <a:pt x="140042" y="36360"/>
                </a:moveTo>
                <a:lnTo>
                  <a:pt x="140042" y="139318"/>
                </a:lnTo>
                <a:lnTo>
                  <a:pt x="139319" y="143637"/>
                </a:lnTo>
                <a:lnTo>
                  <a:pt x="121323" y="157683"/>
                </a:lnTo>
                <a:lnTo>
                  <a:pt x="36715" y="157683"/>
                </a:lnTo>
                <a:lnTo>
                  <a:pt x="36715" y="484200"/>
                </a:lnTo>
                <a:lnTo>
                  <a:pt x="412559" y="484200"/>
                </a:lnTo>
                <a:lnTo>
                  <a:pt x="412559" y="36360"/>
                </a:lnTo>
                <a:lnTo>
                  <a:pt x="140042" y="36360"/>
                </a:lnTo>
                <a:close/>
              </a:path>
              <a:path w="450215" h="521334">
                <a:moveTo>
                  <a:pt x="121323" y="0"/>
                </a:moveTo>
                <a:lnTo>
                  <a:pt x="430923" y="0"/>
                </a:lnTo>
                <a:lnTo>
                  <a:pt x="435241" y="355"/>
                </a:lnTo>
                <a:lnTo>
                  <a:pt x="449643" y="17995"/>
                </a:lnTo>
                <a:lnTo>
                  <a:pt x="449643" y="502564"/>
                </a:lnTo>
                <a:lnTo>
                  <a:pt x="430923" y="520915"/>
                </a:lnTo>
                <a:lnTo>
                  <a:pt x="18364" y="520915"/>
                </a:lnTo>
                <a:lnTo>
                  <a:pt x="0" y="505802"/>
                </a:lnTo>
                <a:lnTo>
                  <a:pt x="0" y="501840"/>
                </a:lnTo>
                <a:lnTo>
                  <a:pt x="0" y="137883"/>
                </a:lnTo>
                <a:lnTo>
                  <a:pt x="355" y="136080"/>
                </a:lnTo>
                <a:lnTo>
                  <a:pt x="723" y="133921"/>
                </a:lnTo>
                <a:lnTo>
                  <a:pt x="723" y="133553"/>
                </a:lnTo>
                <a:lnTo>
                  <a:pt x="723" y="132841"/>
                </a:lnTo>
                <a:lnTo>
                  <a:pt x="1079" y="132473"/>
                </a:lnTo>
                <a:lnTo>
                  <a:pt x="1079" y="132118"/>
                </a:lnTo>
                <a:lnTo>
                  <a:pt x="2159" y="130314"/>
                </a:lnTo>
                <a:lnTo>
                  <a:pt x="2882" y="128879"/>
                </a:lnTo>
                <a:lnTo>
                  <a:pt x="4318" y="127076"/>
                </a:lnTo>
                <a:lnTo>
                  <a:pt x="107276" y="6121"/>
                </a:lnTo>
                <a:lnTo>
                  <a:pt x="108356" y="5041"/>
                </a:lnTo>
                <a:lnTo>
                  <a:pt x="109804" y="3962"/>
                </a:lnTo>
                <a:lnTo>
                  <a:pt x="111239" y="2882"/>
                </a:lnTo>
                <a:lnTo>
                  <a:pt x="111594" y="2514"/>
                </a:lnTo>
                <a:lnTo>
                  <a:pt x="111963" y="2514"/>
                </a:lnTo>
                <a:lnTo>
                  <a:pt x="112674" y="1803"/>
                </a:lnTo>
                <a:lnTo>
                  <a:pt x="114122" y="1435"/>
                </a:lnTo>
                <a:lnTo>
                  <a:pt x="115912" y="723"/>
                </a:lnTo>
                <a:lnTo>
                  <a:pt x="116281" y="723"/>
                </a:lnTo>
                <a:lnTo>
                  <a:pt x="116281" y="355"/>
                </a:lnTo>
                <a:lnTo>
                  <a:pt x="116636" y="355"/>
                </a:lnTo>
                <a:lnTo>
                  <a:pt x="116992" y="355"/>
                </a:lnTo>
                <a:lnTo>
                  <a:pt x="118440" y="0"/>
                </a:lnTo>
                <a:lnTo>
                  <a:pt x="119875" y="0"/>
                </a:lnTo>
                <a:lnTo>
                  <a:pt x="121323" y="0"/>
                </a:lnTo>
                <a:close/>
              </a:path>
            </a:pathLst>
          </a:custGeom>
          <a:ln w="3175">
            <a:solidFill>
              <a:srgbClr val="5A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64476" y="571322"/>
            <a:ext cx="300990" cy="30480"/>
          </a:xfrm>
          <a:custGeom>
            <a:avLst/>
            <a:gdLst/>
            <a:ahLst/>
            <a:cxnLst/>
            <a:rect l="l" t="t" r="r" b="b"/>
            <a:pathLst>
              <a:path w="300990" h="30479">
                <a:moveTo>
                  <a:pt x="286207" y="0"/>
                </a:moveTo>
                <a:lnTo>
                  <a:pt x="18364" y="0"/>
                </a:lnTo>
                <a:lnTo>
                  <a:pt x="14046" y="0"/>
                </a:lnTo>
                <a:lnTo>
                  <a:pt x="10439" y="1079"/>
                </a:lnTo>
                <a:lnTo>
                  <a:pt x="0" y="14757"/>
                </a:lnTo>
                <a:lnTo>
                  <a:pt x="368" y="18351"/>
                </a:lnTo>
                <a:lnTo>
                  <a:pt x="18364" y="30238"/>
                </a:lnTo>
                <a:lnTo>
                  <a:pt x="281889" y="30238"/>
                </a:lnTo>
                <a:lnTo>
                  <a:pt x="300609" y="14757"/>
                </a:lnTo>
                <a:lnTo>
                  <a:pt x="299885" y="11518"/>
                </a:lnTo>
                <a:lnTo>
                  <a:pt x="298437" y="8280"/>
                </a:lnTo>
                <a:lnTo>
                  <a:pt x="296278" y="5397"/>
                </a:lnTo>
                <a:lnTo>
                  <a:pt x="293763" y="3238"/>
                </a:lnTo>
                <a:lnTo>
                  <a:pt x="290156" y="1079"/>
                </a:lnTo>
                <a:lnTo>
                  <a:pt x="286207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64476" y="571322"/>
            <a:ext cx="300990" cy="30480"/>
          </a:xfrm>
          <a:custGeom>
            <a:avLst/>
            <a:gdLst/>
            <a:ahLst/>
            <a:cxnLst/>
            <a:rect l="l" t="t" r="r" b="b"/>
            <a:pathLst>
              <a:path w="300990" h="30479">
                <a:moveTo>
                  <a:pt x="18364" y="0"/>
                </a:moveTo>
                <a:lnTo>
                  <a:pt x="281889" y="0"/>
                </a:lnTo>
                <a:lnTo>
                  <a:pt x="286207" y="0"/>
                </a:lnTo>
                <a:lnTo>
                  <a:pt x="290156" y="1079"/>
                </a:lnTo>
                <a:lnTo>
                  <a:pt x="300609" y="14757"/>
                </a:lnTo>
                <a:lnTo>
                  <a:pt x="299885" y="18351"/>
                </a:lnTo>
                <a:lnTo>
                  <a:pt x="281889" y="30238"/>
                </a:lnTo>
                <a:lnTo>
                  <a:pt x="18364" y="30238"/>
                </a:lnTo>
                <a:lnTo>
                  <a:pt x="0" y="14757"/>
                </a:lnTo>
                <a:lnTo>
                  <a:pt x="368" y="11518"/>
                </a:lnTo>
                <a:lnTo>
                  <a:pt x="14046" y="0"/>
                </a:lnTo>
                <a:lnTo>
                  <a:pt x="18364" y="0"/>
                </a:lnTo>
                <a:close/>
              </a:path>
            </a:pathLst>
          </a:custGeom>
          <a:ln w="3175">
            <a:solidFill>
              <a:srgbClr val="5A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64476" y="660958"/>
            <a:ext cx="300990" cy="30480"/>
          </a:xfrm>
          <a:custGeom>
            <a:avLst/>
            <a:gdLst/>
            <a:ahLst/>
            <a:cxnLst/>
            <a:rect l="l" t="t" r="r" b="b"/>
            <a:pathLst>
              <a:path w="300990" h="30479">
                <a:moveTo>
                  <a:pt x="285838" y="0"/>
                </a:moveTo>
                <a:lnTo>
                  <a:pt x="18364" y="0"/>
                </a:lnTo>
                <a:lnTo>
                  <a:pt x="14046" y="355"/>
                </a:lnTo>
                <a:lnTo>
                  <a:pt x="0" y="15125"/>
                </a:lnTo>
                <a:lnTo>
                  <a:pt x="368" y="18364"/>
                </a:lnTo>
                <a:lnTo>
                  <a:pt x="18364" y="30238"/>
                </a:lnTo>
                <a:lnTo>
                  <a:pt x="281889" y="30238"/>
                </a:lnTo>
                <a:lnTo>
                  <a:pt x="300609" y="15125"/>
                </a:lnTo>
                <a:lnTo>
                  <a:pt x="299885" y="11887"/>
                </a:lnTo>
                <a:lnTo>
                  <a:pt x="285838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64476" y="660958"/>
            <a:ext cx="300990" cy="30480"/>
          </a:xfrm>
          <a:custGeom>
            <a:avLst/>
            <a:gdLst/>
            <a:ahLst/>
            <a:cxnLst/>
            <a:rect l="l" t="t" r="r" b="b"/>
            <a:pathLst>
              <a:path w="300990" h="30479">
                <a:moveTo>
                  <a:pt x="18364" y="0"/>
                </a:moveTo>
                <a:lnTo>
                  <a:pt x="281889" y="0"/>
                </a:lnTo>
                <a:lnTo>
                  <a:pt x="285838" y="0"/>
                </a:lnTo>
                <a:lnTo>
                  <a:pt x="289445" y="1079"/>
                </a:lnTo>
                <a:lnTo>
                  <a:pt x="300609" y="15125"/>
                </a:lnTo>
                <a:lnTo>
                  <a:pt x="299885" y="18364"/>
                </a:lnTo>
                <a:lnTo>
                  <a:pt x="281889" y="30238"/>
                </a:lnTo>
                <a:lnTo>
                  <a:pt x="18364" y="30238"/>
                </a:lnTo>
                <a:lnTo>
                  <a:pt x="0" y="15125"/>
                </a:lnTo>
                <a:lnTo>
                  <a:pt x="368" y="11518"/>
                </a:lnTo>
                <a:lnTo>
                  <a:pt x="18364" y="0"/>
                </a:lnTo>
                <a:close/>
              </a:path>
            </a:pathLst>
          </a:custGeom>
          <a:ln w="3175">
            <a:solidFill>
              <a:srgbClr val="5A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3995" y="475919"/>
            <a:ext cx="1865160" cy="524878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2359" y="954293"/>
            <a:ext cx="2919001" cy="5666115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1152359" y="936002"/>
            <a:ext cx="3019425" cy="5684520"/>
          </a:xfrm>
          <a:custGeom>
            <a:avLst/>
            <a:gdLst/>
            <a:ahLst/>
            <a:cxnLst/>
            <a:rect l="l" t="t" r="r" b="b"/>
            <a:pathLst>
              <a:path w="3019425" h="5684520">
                <a:moveTo>
                  <a:pt x="0" y="0"/>
                </a:moveTo>
                <a:lnTo>
                  <a:pt x="3019323" y="0"/>
                </a:lnTo>
                <a:lnTo>
                  <a:pt x="3019323" y="5684393"/>
                </a:lnTo>
                <a:lnTo>
                  <a:pt x="0" y="568439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152004" y="6119634"/>
            <a:ext cx="1579880" cy="498475"/>
          </a:xfrm>
          <a:custGeom>
            <a:avLst/>
            <a:gdLst/>
            <a:ahLst/>
            <a:cxnLst/>
            <a:rect l="l" t="t" r="r" b="b"/>
            <a:pathLst>
              <a:path w="1579880" h="498475">
                <a:moveTo>
                  <a:pt x="789838" y="497890"/>
                </a:moveTo>
                <a:lnTo>
                  <a:pt x="0" y="497890"/>
                </a:lnTo>
                <a:lnTo>
                  <a:pt x="0" y="0"/>
                </a:lnTo>
                <a:lnTo>
                  <a:pt x="1579321" y="0"/>
                </a:lnTo>
                <a:lnTo>
                  <a:pt x="1579321" y="497890"/>
                </a:lnTo>
                <a:lnTo>
                  <a:pt x="789838" y="497890"/>
                </a:lnTo>
                <a:close/>
              </a:path>
            </a:pathLst>
          </a:custGeom>
          <a:ln w="572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667563"/>
            <a:ext cx="838200" cy="12065"/>
          </a:xfrm>
          <a:custGeom>
            <a:avLst/>
            <a:gdLst/>
            <a:ahLst/>
            <a:cxnLst/>
            <a:rect l="l" t="t" r="r" b="b"/>
            <a:pathLst>
              <a:path w="838200" h="12065">
                <a:moveTo>
                  <a:pt x="838085" y="0"/>
                </a:moveTo>
                <a:lnTo>
                  <a:pt x="0" y="11874"/>
                </a:lnTo>
              </a:path>
            </a:pathLst>
          </a:custGeom>
          <a:ln w="9359">
            <a:solidFill>
              <a:srgbClr val="AE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-355" y="193319"/>
            <a:ext cx="259715" cy="859790"/>
          </a:xfrm>
          <a:custGeom>
            <a:avLst/>
            <a:gdLst/>
            <a:ahLst/>
            <a:cxnLst/>
            <a:rect l="l" t="t" r="r" b="b"/>
            <a:pathLst>
              <a:path w="259715" h="859790">
                <a:moveTo>
                  <a:pt x="259549" y="0"/>
                </a:moveTo>
                <a:lnTo>
                  <a:pt x="0" y="0"/>
                </a:lnTo>
                <a:lnTo>
                  <a:pt x="0" y="859320"/>
                </a:lnTo>
                <a:lnTo>
                  <a:pt x="129959" y="859320"/>
                </a:lnTo>
                <a:lnTo>
                  <a:pt x="259549" y="859320"/>
                </a:lnTo>
                <a:lnTo>
                  <a:pt x="259549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355" y="193319"/>
            <a:ext cx="259715" cy="859790"/>
          </a:xfrm>
          <a:custGeom>
            <a:avLst/>
            <a:gdLst/>
            <a:ahLst/>
            <a:cxnLst/>
            <a:rect l="l" t="t" r="r" b="b"/>
            <a:pathLst>
              <a:path w="259715" h="859790">
                <a:moveTo>
                  <a:pt x="129959" y="859320"/>
                </a:moveTo>
                <a:lnTo>
                  <a:pt x="0" y="859320"/>
                </a:lnTo>
                <a:lnTo>
                  <a:pt x="0" y="0"/>
                </a:lnTo>
                <a:lnTo>
                  <a:pt x="259549" y="0"/>
                </a:lnTo>
                <a:lnTo>
                  <a:pt x="259549" y="859320"/>
                </a:lnTo>
                <a:lnTo>
                  <a:pt x="129959" y="859320"/>
                </a:lnTo>
                <a:close/>
              </a:path>
            </a:pathLst>
          </a:custGeom>
          <a:ln w="25559">
            <a:solidFill>
              <a:srgbClr val="5A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917914" y="5794565"/>
            <a:ext cx="3274695" cy="1056005"/>
          </a:xfrm>
          <a:custGeom>
            <a:avLst/>
            <a:gdLst/>
            <a:ahLst/>
            <a:cxnLst/>
            <a:rect l="l" t="t" r="r" b="b"/>
            <a:pathLst>
              <a:path w="3274695" h="1056004">
                <a:moveTo>
                  <a:pt x="3274568" y="0"/>
                </a:moveTo>
                <a:lnTo>
                  <a:pt x="0" y="1055878"/>
                </a:lnTo>
                <a:lnTo>
                  <a:pt x="3268802" y="1052639"/>
                </a:lnTo>
                <a:lnTo>
                  <a:pt x="3274568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440559" y="5659196"/>
            <a:ext cx="3742690" cy="1198245"/>
          </a:xfrm>
          <a:custGeom>
            <a:avLst/>
            <a:gdLst/>
            <a:ahLst/>
            <a:cxnLst/>
            <a:rect l="l" t="t" r="r" b="b"/>
            <a:pathLst>
              <a:path w="3742690" h="1198245">
                <a:moveTo>
                  <a:pt x="3739680" y="0"/>
                </a:moveTo>
                <a:lnTo>
                  <a:pt x="0" y="1198079"/>
                </a:lnTo>
                <a:lnTo>
                  <a:pt x="190436" y="1191958"/>
                </a:lnTo>
                <a:lnTo>
                  <a:pt x="3742194" y="55448"/>
                </a:lnTo>
                <a:lnTo>
                  <a:pt x="373968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49795" y="6465239"/>
            <a:ext cx="5715" cy="393065"/>
          </a:xfrm>
          <a:custGeom>
            <a:avLst/>
            <a:gdLst/>
            <a:ahLst/>
            <a:cxnLst/>
            <a:rect l="l" t="t" r="r" b="b"/>
            <a:pathLst>
              <a:path w="5715" h="393065">
                <a:moveTo>
                  <a:pt x="5410" y="0"/>
                </a:moveTo>
                <a:lnTo>
                  <a:pt x="0" y="392760"/>
                </a:lnTo>
              </a:path>
            </a:pathLst>
          </a:custGeom>
          <a:ln w="9359">
            <a:solidFill>
              <a:srgbClr val="AE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79602" y="6605638"/>
            <a:ext cx="137795" cy="137795"/>
          </a:xfrm>
          <a:custGeom>
            <a:avLst/>
            <a:gdLst/>
            <a:ahLst/>
            <a:cxnLst/>
            <a:rect l="l" t="t" r="r" b="b"/>
            <a:pathLst>
              <a:path w="137795" h="137795">
                <a:moveTo>
                  <a:pt x="137515" y="0"/>
                </a:moveTo>
                <a:lnTo>
                  <a:pt x="0" y="0"/>
                </a:lnTo>
                <a:lnTo>
                  <a:pt x="0" y="137515"/>
                </a:lnTo>
                <a:lnTo>
                  <a:pt x="68757" y="137515"/>
                </a:lnTo>
                <a:lnTo>
                  <a:pt x="137515" y="137515"/>
                </a:lnTo>
                <a:lnTo>
                  <a:pt x="137515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1501284" y="0"/>
            <a:ext cx="5080" cy="545465"/>
          </a:xfrm>
          <a:custGeom>
            <a:avLst/>
            <a:gdLst/>
            <a:ahLst/>
            <a:cxnLst/>
            <a:rect l="l" t="t" r="r" b="b"/>
            <a:pathLst>
              <a:path w="5079" h="545465">
                <a:moveTo>
                  <a:pt x="0" y="0"/>
                </a:moveTo>
                <a:lnTo>
                  <a:pt x="4673" y="545045"/>
                </a:lnTo>
              </a:path>
            </a:pathLst>
          </a:custGeom>
          <a:ln w="9359">
            <a:solidFill>
              <a:srgbClr val="AE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580113" y="365036"/>
            <a:ext cx="612140" cy="0"/>
          </a:xfrm>
          <a:custGeom>
            <a:avLst/>
            <a:gdLst/>
            <a:ahLst/>
            <a:cxnLst/>
            <a:rect l="l" t="t" r="r" b="b"/>
            <a:pathLst>
              <a:path w="612140">
                <a:moveTo>
                  <a:pt x="611644" y="0"/>
                </a:moveTo>
                <a:lnTo>
                  <a:pt x="0" y="0"/>
                </a:lnTo>
              </a:path>
            </a:pathLst>
          </a:custGeom>
          <a:ln w="9359">
            <a:solidFill>
              <a:srgbClr val="AE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435765" y="292684"/>
            <a:ext cx="137795" cy="137795"/>
          </a:xfrm>
          <a:custGeom>
            <a:avLst/>
            <a:gdLst/>
            <a:ahLst/>
            <a:cxnLst/>
            <a:rect l="l" t="t" r="r" b="b"/>
            <a:pathLst>
              <a:path w="137795" h="137795">
                <a:moveTo>
                  <a:pt x="137515" y="0"/>
                </a:moveTo>
                <a:lnTo>
                  <a:pt x="0" y="0"/>
                </a:lnTo>
                <a:lnTo>
                  <a:pt x="0" y="137515"/>
                </a:lnTo>
                <a:lnTo>
                  <a:pt x="68757" y="137515"/>
                </a:lnTo>
                <a:lnTo>
                  <a:pt x="137515" y="137515"/>
                </a:lnTo>
                <a:lnTo>
                  <a:pt x="137515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90321" y="370801"/>
            <a:ext cx="450215" cy="521334"/>
          </a:xfrm>
          <a:custGeom>
            <a:avLst/>
            <a:gdLst/>
            <a:ahLst/>
            <a:cxnLst/>
            <a:rect l="l" t="t" r="r" b="b"/>
            <a:pathLst>
              <a:path w="450215" h="521334">
                <a:moveTo>
                  <a:pt x="430923" y="0"/>
                </a:moveTo>
                <a:lnTo>
                  <a:pt x="118440" y="0"/>
                </a:lnTo>
                <a:lnTo>
                  <a:pt x="116992" y="355"/>
                </a:lnTo>
                <a:lnTo>
                  <a:pt x="116281" y="355"/>
                </a:lnTo>
                <a:lnTo>
                  <a:pt x="116281" y="723"/>
                </a:lnTo>
                <a:lnTo>
                  <a:pt x="115912" y="723"/>
                </a:lnTo>
                <a:lnTo>
                  <a:pt x="114122" y="1435"/>
                </a:lnTo>
                <a:lnTo>
                  <a:pt x="112674" y="1803"/>
                </a:lnTo>
                <a:lnTo>
                  <a:pt x="111963" y="2514"/>
                </a:lnTo>
                <a:lnTo>
                  <a:pt x="111594" y="2514"/>
                </a:lnTo>
                <a:lnTo>
                  <a:pt x="111239" y="2882"/>
                </a:lnTo>
                <a:lnTo>
                  <a:pt x="108356" y="5041"/>
                </a:lnTo>
                <a:lnTo>
                  <a:pt x="107276" y="6121"/>
                </a:lnTo>
                <a:lnTo>
                  <a:pt x="4318" y="127076"/>
                </a:lnTo>
                <a:lnTo>
                  <a:pt x="2882" y="128879"/>
                </a:lnTo>
                <a:lnTo>
                  <a:pt x="2159" y="130314"/>
                </a:lnTo>
                <a:lnTo>
                  <a:pt x="1079" y="132118"/>
                </a:lnTo>
                <a:lnTo>
                  <a:pt x="1079" y="132473"/>
                </a:lnTo>
                <a:lnTo>
                  <a:pt x="723" y="132841"/>
                </a:lnTo>
                <a:lnTo>
                  <a:pt x="723" y="133921"/>
                </a:lnTo>
                <a:lnTo>
                  <a:pt x="355" y="136080"/>
                </a:lnTo>
                <a:lnTo>
                  <a:pt x="0" y="137883"/>
                </a:lnTo>
                <a:lnTo>
                  <a:pt x="0" y="505802"/>
                </a:lnTo>
                <a:lnTo>
                  <a:pt x="18364" y="520915"/>
                </a:lnTo>
                <a:lnTo>
                  <a:pt x="430923" y="520915"/>
                </a:lnTo>
                <a:lnTo>
                  <a:pt x="449643" y="502564"/>
                </a:lnTo>
                <a:lnTo>
                  <a:pt x="449643" y="484200"/>
                </a:lnTo>
                <a:lnTo>
                  <a:pt x="36715" y="484200"/>
                </a:lnTo>
                <a:lnTo>
                  <a:pt x="36715" y="157683"/>
                </a:lnTo>
                <a:lnTo>
                  <a:pt x="121323" y="157683"/>
                </a:lnTo>
                <a:lnTo>
                  <a:pt x="125641" y="157314"/>
                </a:lnTo>
                <a:lnTo>
                  <a:pt x="140042" y="139318"/>
                </a:lnTo>
                <a:lnTo>
                  <a:pt x="140042" y="121323"/>
                </a:lnTo>
                <a:lnTo>
                  <a:pt x="57962" y="121323"/>
                </a:lnTo>
                <a:lnTo>
                  <a:pt x="102958" y="68402"/>
                </a:lnTo>
                <a:lnTo>
                  <a:pt x="140042" y="68402"/>
                </a:lnTo>
                <a:lnTo>
                  <a:pt x="140042" y="36360"/>
                </a:lnTo>
                <a:lnTo>
                  <a:pt x="449643" y="36360"/>
                </a:lnTo>
                <a:lnTo>
                  <a:pt x="449643" y="17995"/>
                </a:lnTo>
                <a:lnTo>
                  <a:pt x="448919" y="14033"/>
                </a:lnTo>
                <a:lnTo>
                  <a:pt x="435241" y="355"/>
                </a:lnTo>
                <a:lnTo>
                  <a:pt x="430923" y="0"/>
                </a:lnTo>
                <a:close/>
              </a:path>
              <a:path w="450215" h="521334">
                <a:moveTo>
                  <a:pt x="449643" y="36360"/>
                </a:moveTo>
                <a:lnTo>
                  <a:pt x="412559" y="36360"/>
                </a:lnTo>
                <a:lnTo>
                  <a:pt x="412559" y="484200"/>
                </a:lnTo>
                <a:lnTo>
                  <a:pt x="449643" y="484200"/>
                </a:lnTo>
                <a:lnTo>
                  <a:pt x="449643" y="36360"/>
                </a:lnTo>
                <a:close/>
              </a:path>
              <a:path w="450215" h="521334">
                <a:moveTo>
                  <a:pt x="140042" y="68402"/>
                </a:moveTo>
                <a:lnTo>
                  <a:pt x="102958" y="68402"/>
                </a:lnTo>
                <a:lnTo>
                  <a:pt x="102958" y="121323"/>
                </a:lnTo>
                <a:lnTo>
                  <a:pt x="140042" y="121323"/>
                </a:lnTo>
                <a:lnTo>
                  <a:pt x="140042" y="68402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90321" y="370801"/>
            <a:ext cx="450215" cy="521334"/>
          </a:xfrm>
          <a:custGeom>
            <a:avLst/>
            <a:gdLst/>
            <a:ahLst/>
            <a:cxnLst/>
            <a:rect l="l" t="t" r="r" b="b"/>
            <a:pathLst>
              <a:path w="450215" h="521334">
                <a:moveTo>
                  <a:pt x="102958" y="68402"/>
                </a:moveTo>
                <a:lnTo>
                  <a:pt x="57962" y="121323"/>
                </a:lnTo>
                <a:lnTo>
                  <a:pt x="102958" y="121323"/>
                </a:lnTo>
                <a:lnTo>
                  <a:pt x="102958" y="68402"/>
                </a:lnTo>
                <a:close/>
              </a:path>
              <a:path w="450215" h="521334">
                <a:moveTo>
                  <a:pt x="140042" y="36360"/>
                </a:moveTo>
                <a:lnTo>
                  <a:pt x="140042" y="139318"/>
                </a:lnTo>
                <a:lnTo>
                  <a:pt x="139319" y="143637"/>
                </a:lnTo>
                <a:lnTo>
                  <a:pt x="121323" y="157683"/>
                </a:lnTo>
                <a:lnTo>
                  <a:pt x="36715" y="157683"/>
                </a:lnTo>
                <a:lnTo>
                  <a:pt x="36715" y="484200"/>
                </a:lnTo>
                <a:lnTo>
                  <a:pt x="412559" y="484200"/>
                </a:lnTo>
                <a:lnTo>
                  <a:pt x="412559" y="36360"/>
                </a:lnTo>
                <a:lnTo>
                  <a:pt x="140042" y="36360"/>
                </a:lnTo>
                <a:close/>
              </a:path>
              <a:path w="450215" h="521334">
                <a:moveTo>
                  <a:pt x="121323" y="0"/>
                </a:moveTo>
                <a:lnTo>
                  <a:pt x="430923" y="0"/>
                </a:lnTo>
                <a:lnTo>
                  <a:pt x="435241" y="355"/>
                </a:lnTo>
                <a:lnTo>
                  <a:pt x="449643" y="17995"/>
                </a:lnTo>
                <a:lnTo>
                  <a:pt x="449643" y="502564"/>
                </a:lnTo>
                <a:lnTo>
                  <a:pt x="430923" y="520915"/>
                </a:lnTo>
                <a:lnTo>
                  <a:pt x="18364" y="520915"/>
                </a:lnTo>
                <a:lnTo>
                  <a:pt x="0" y="505802"/>
                </a:lnTo>
                <a:lnTo>
                  <a:pt x="0" y="501840"/>
                </a:lnTo>
                <a:lnTo>
                  <a:pt x="0" y="137883"/>
                </a:lnTo>
                <a:lnTo>
                  <a:pt x="355" y="136080"/>
                </a:lnTo>
                <a:lnTo>
                  <a:pt x="723" y="133921"/>
                </a:lnTo>
                <a:lnTo>
                  <a:pt x="723" y="133553"/>
                </a:lnTo>
                <a:lnTo>
                  <a:pt x="723" y="132841"/>
                </a:lnTo>
                <a:lnTo>
                  <a:pt x="1079" y="132473"/>
                </a:lnTo>
                <a:lnTo>
                  <a:pt x="1079" y="132118"/>
                </a:lnTo>
                <a:lnTo>
                  <a:pt x="2159" y="130314"/>
                </a:lnTo>
                <a:lnTo>
                  <a:pt x="2882" y="128879"/>
                </a:lnTo>
                <a:lnTo>
                  <a:pt x="4318" y="127076"/>
                </a:lnTo>
                <a:lnTo>
                  <a:pt x="107276" y="6121"/>
                </a:lnTo>
                <a:lnTo>
                  <a:pt x="108356" y="5041"/>
                </a:lnTo>
                <a:lnTo>
                  <a:pt x="109804" y="3962"/>
                </a:lnTo>
                <a:lnTo>
                  <a:pt x="111239" y="2882"/>
                </a:lnTo>
                <a:lnTo>
                  <a:pt x="111594" y="2514"/>
                </a:lnTo>
                <a:lnTo>
                  <a:pt x="111963" y="2514"/>
                </a:lnTo>
                <a:lnTo>
                  <a:pt x="112674" y="1803"/>
                </a:lnTo>
                <a:lnTo>
                  <a:pt x="114122" y="1435"/>
                </a:lnTo>
                <a:lnTo>
                  <a:pt x="115912" y="723"/>
                </a:lnTo>
                <a:lnTo>
                  <a:pt x="116281" y="723"/>
                </a:lnTo>
                <a:lnTo>
                  <a:pt x="116281" y="355"/>
                </a:lnTo>
                <a:lnTo>
                  <a:pt x="116636" y="355"/>
                </a:lnTo>
                <a:lnTo>
                  <a:pt x="116992" y="355"/>
                </a:lnTo>
                <a:lnTo>
                  <a:pt x="118440" y="0"/>
                </a:lnTo>
                <a:lnTo>
                  <a:pt x="119875" y="0"/>
                </a:lnTo>
                <a:lnTo>
                  <a:pt x="121323" y="0"/>
                </a:lnTo>
                <a:close/>
              </a:path>
            </a:pathLst>
          </a:custGeom>
          <a:ln w="3175">
            <a:solidFill>
              <a:srgbClr val="5A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64476" y="571322"/>
            <a:ext cx="300990" cy="30480"/>
          </a:xfrm>
          <a:custGeom>
            <a:avLst/>
            <a:gdLst/>
            <a:ahLst/>
            <a:cxnLst/>
            <a:rect l="l" t="t" r="r" b="b"/>
            <a:pathLst>
              <a:path w="300990" h="30479">
                <a:moveTo>
                  <a:pt x="286207" y="0"/>
                </a:moveTo>
                <a:lnTo>
                  <a:pt x="18364" y="0"/>
                </a:lnTo>
                <a:lnTo>
                  <a:pt x="14046" y="0"/>
                </a:lnTo>
                <a:lnTo>
                  <a:pt x="10439" y="1079"/>
                </a:lnTo>
                <a:lnTo>
                  <a:pt x="0" y="14757"/>
                </a:lnTo>
                <a:lnTo>
                  <a:pt x="368" y="18351"/>
                </a:lnTo>
                <a:lnTo>
                  <a:pt x="18364" y="30238"/>
                </a:lnTo>
                <a:lnTo>
                  <a:pt x="281889" y="30238"/>
                </a:lnTo>
                <a:lnTo>
                  <a:pt x="300609" y="14757"/>
                </a:lnTo>
                <a:lnTo>
                  <a:pt x="299885" y="11518"/>
                </a:lnTo>
                <a:lnTo>
                  <a:pt x="298437" y="8280"/>
                </a:lnTo>
                <a:lnTo>
                  <a:pt x="296278" y="5397"/>
                </a:lnTo>
                <a:lnTo>
                  <a:pt x="293763" y="3238"/>
                </a:lnTo>
                <a:lnTo>
                  <a:pt x="290156" y="1079"/>
                </a:lnTo>
                <a:lnTo>
                  <a:pt x="286207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64476" y="571322"/>
            <a:ext cx="300990" cy="30480"/>
          </a:xfrm>
          <a:custGeom>
            <a:avLst/>
            <a:gdLst/>
            <a:ahLst/>
            <a:cxnLst/>
            <a:rect l="l" t="t" r="r" b="b"/>
            <a:pathLst>
              <a:path w="300990" h="30479">
                <a:moveTo>
                  <a:pt x="18364" y="0"/>
                </a:moveTo>
                <a:lnTo>
                  <a:pt x="281889" y="0"/>
                </a:lnTo>
                <a:lnTo>
                  <a:pt x="286207" y="0"/>
                </a:lnTo>
                <a:lnTo>
                  <a:pt x="290156" y="1079"/>
                </a:lnTo>
                <a:lnTo>
                  <a:pt x="300609" y="14757"/>
                </a:lnTo>
                <a:lnTo>
                  <a:pt x="299885" y="18351"/>
                </a:lnTo>
                <a:lnTo>
                  <a:pt x="281889" y="30238"/>
                </a:lnTo>
                <a:lnTo>
                  <a:pt x="18364" y="30238"/>
                </a:lnTo>
                <a:lnTo>
                  <a:pt x="0" y="14757"/>
                </a:lnTo>
                <a:lnTo>
                  <a:pt x="368" y="11518"/>
                </a:lnTo>
                <a:lnTo>
                  <a:pt x="14046" y="0"/>
                </a:lnTo>
                <a:lnTo>
                  <a:pt x="18364" y="0"/>
                </a:lnTo>
                <a:close/>
              </a:path>
            </a:pathLst>
          </a:custGeom>
          <a:ln w="3175">
            <a:solidFill>
              <a:srgbClr val="5A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64476" y="660958"/>
            <a:ext cx="300990" cy="30480"/>
          </a:xfrm>
          <a:custGeom>
            <a:avLst/>
            <a:gdLst/>
            <a:ahLst/>
            <a:cxnLst/>
            <a:rect l="l" t="t" r="r" b="b"/>
            <a:pathLst>
              <a:path w="300990" h="30479">
                <a:moveTo>
                  <a:pt x="285838" y="0"/>
                </a:moveTo>
                <a:lnTo>
                  <a:pt x="18364" y="0"/>
                </a:lnTo>
                <a:lnTo>
                  <a:pt x="14046" y="355"/>
                </a:lnTo>
                <a:lnTo>
                  <a:pt x="0" y="15125"/>
                </a:lnTo>
                <a:lnTo>
                  <a:pt x="368" y="18364"/>
                </a:lnTo>
                <a:lnTo>
                  <a:pt x="18364" y="30238"/>
                </a:lnTo>
                <a:lnTo>
                  <a:pt x="281889" y="30238"/>
                </a:lnTo>
                <a:lnTo>
                  <a:pt x="300609" y="15125"/>
                </a:lnTo>
                <a:lnTo>
                  <a:pt x="299885" y="11887"/>
                </a:lnTo>
                <a:lnTo>
                  <a:pt x="285838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64476" y="660958"/>
            <a:ext cx="300990" cy="30480"/>
          </a:xfrm>
          <a:custGeom>
            <a:avLst/>
            <a:gdLst/>
            <a:ahLst/>
            <a:cxnLst/>
            <a:rect l="l" t="t" r="r" b="b"/>
            <a:pathLst>
              <a:path w="300990" h="30479">
                <a:moveTo>
                  <a:pt x="18364" y="0"/>
                </a:moveTo>
                <a:lnTo>
                  <a:pt x="281889" y="0"/>
                </a:lnTo>
                <a:lnTo>
                  <a:pt x="285838" y="0"/>
                </a:lnTo>
                <a:lnTo>
                  <a:pt x="289445" y="1079"/>
                </a:lnTo>
                <a:lnTo>
                  <a:pt x="300609" y="15125"/>
                </a:lnTo>
                <a:lnTo>
                  <a:pt x="299885" y="18364"/>
                </a:lnTo>
                <a:lnTo>
                  <a:pt x="281889" y="30238"/>
                </a:lnTo>
                <a:lnTo>
                  <a:pt x="18364" y="30238"/>
                </a:lnTo>
                <a:lnTo>
                  <a:pt x="0" y="15125"/>
                </a:lnTo>
                <a:lnTo>
                  <a:pt x="368" y="11518"/>
                </a:lnTo>
                <a:lnTo>
                  <a:pt x="18364" y="0"/>
                </a:lnTo>
                <a:close/>
              </a:path>
            </a:pathLst>
          </a:custGeom>
          <a:ln w="3175">
            <a:solidFill>
              <a:srgbClr val="5A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23995" y="475919"/>
            <a:ext cx="1865160" cy="52487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2383" y="304825"/>
            <a:ext cx="10133583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02138" y="2199500"/>
            <a:ext cx="7825105" cy="3723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55" y="741959"/>
            <a:ext cx="12185015" cy="5367020"/>
            <a:chOff x="-355" y="741959"/>
            <a:chExt cx="12185015" cy="5367020"/>
          </a:xfrm>
        </p:grpSpPr>
        <p:sp>
          <p:nvSpPr>
            <p:cNvPr id="3" name="object 3"/>
            <p:cNvSpPr/>
            <p:nvPr/>
          </p:nvSpPr>
          <p:spPr>
            <a:xfrm>
              <a:off x="-355" y="741959"/>
              <a:ext cx="12185015" cy="5367020"/>
            </a:xfrm>
            <a:custGeom>
              <a:avLst/>
              <a:gdLst/>
              <a:ahLst/>
              <a:cxnLst/>
              <a:rect l="l" t="t" r="r" b="b"/>
              <a:pathLst>
                <a:path w="12185015" h="5367020">
                  <a:moveTo>
                    <a:pt x="12184913" y="0"/>
                  </a:moveTo>
                  <a:lnTo>
                    <a:pt x="0" y="0"/>
                  </a:lnTo>
                  <a:lnTo>
                    <a:pt x="0" y="5366880"/>
                  </a:lnTo>
                  <a:lnTo>
                    <a:pt x="6092634" y="5366880"/>
                  </a:lnTo>
                  <a:lnTo>
                    <a:pt x="12184913" y="5366880"/>
                  </a:lnTo>
                  <a:lnTo>
                    <a:pt x="12184913" y="0"/>
                  </a:lnTo>
                  <a:close/>
                </a:path>
              </a:pathLst>
            </a:custGeom>
            <a:solidFill>
              <a:srgbClr val="E6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795" y="1868766"/>
              <a:ext cx="2548788" cy="265607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07765" y="2341435"/>
              <a:ext cx="208915" cy="2153285"/>
            </a:xfrm>
            <a:custGeom>
              <a:avLst/>
              <a:gdLst/>
              <a:ahLst/>
              <a:cxnLst/>
              <a:rect l="l" t="t" r="r" b="b"/>
              <a:pathLst>
                <a:path w="208914" h="2153285">
                  <a:moveTo>
                    <a:pt x="208800" y="0"/>
                  </a:moveTo>
                  <a:lnTo>
                    <a:pt x="0" y="0"/>
                  </a:lnTo>
                  <a:lnTo>
                    <a:pt x="0" y="2152802"/>
                  </a:lnTo>
                  <a:lnTo>
                    <a:pt x="104394" y="2152802"/>
                  </a:lnTo>
                  <a:lnTo>
                    <a:pt x="208800" y="2152802"/>
                  </a:lnTo>
                  <a:lnTo>
                    <a:pt x="208800" y="0"/>
                  </a:lnTo>
                  <a:close/>
                </a:path>
              </a:pathLst>
            </a:custGeom>
            <a:solidFill>
              <a:srgbClr val="2055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8213" rIns="0" bIns="0" rtlCol="0">
            <a:spAutoFit/>
          </a:bodyPr>
          <a:lstStyle/>
          <a:p>
            <a:pPr marL="1361440">
              <a:lnSpc>
                <a:spcPct val="100000"/>
              </a:lnSpc>
              <a:spcBef>
                <a:spcPts val="100"/>
              </a:spcBef>
            </a:pPr>
            <a:r>
              <a:rPr spc="145" dirty="0"/>
              <a:t>Министерство</a:t>
            </a:r>
            <a:r>
              <a:rPr spc="45" dirty="0"/>
              <a:t> </a:t>
            </a:r>
            <a:r>
              <a:rPr spc="140" dirty="0"/>
              <a:t>образования</a:t>
            </a:r>
            <a:r>
              <a:rPr spc="40" dirty="0"/>
              <a:t> </a:t>
            </a:r>
            <a:r>
              <a:rPr spc="140" dirty="0"/>
              <a:t>и</a:t>
            </a:r>
            <a:r>
              <a:rPr spc="40" dirty="0"/>
              <a:t> </a:t>
            </a:r>
            <a:r>
              <a:rPr spc="155" dirty="0"/>
              <a:t>науки</a:t>
            </a:r>
            <a:r>
              <a:rPr spc="40" dirty="0"/>
              <a:t> </a:t>
            </a:r>
            <a:r>
              <a:rPr spc="135" dirty="0"/>
              <a:t>Курской</a:t>
            </a:r>
            <a:r>
              <a:rPr spc="40" dirty="0"/>
              <a:t> </a:t>
            </a:r>
            <a:r>
              <a:rPr spc="125" dirty="0"/>
              <a:t>области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-355" y="12"/>
            <a:ext cx="12185015" cy="6851015"/>
            <a:chOff x="-355" y="12"/>
            <a:chExt cx="12185015" cy="6851015"/>
          </a:xfrm>
        </p:grpSpPr>
        <p:sp>
          <p:nvSpPr>
            <p:cNvPr id="8" name="object 8"/>
            <p:cNvSpPr/>
            <p:nvPr/>
          </p:nvSpPr>
          <p:spPr>
            <a:xfrm>
              <a:off x="-355" y="6110643"/>
              <a:ext cx="12185015" cy="740410"/>
            </a:xfrm>
            <a:custGeom>
              <a:avLst/>
              <a:gdLst/>
              <a:ahLst/>
              <a:cxnLst/>
              <a:rect l="l" t="t" r="r" b="b"/>
              <a:pathLst>
                <a:path w="12185015" h="740409">
                  <a:moveTo>
                    <a:pt x="12184913" y="0"/>
                  </a:moveTo>
                  <a:lnTo>
                    <a:pt x="0" y="0"/>
                  </a:lnTo>
                  <a:lnTo>
                    <a:pt x="0" y="740155"/>
                  </a:lnTo>
                  <a:lnTo>
                    <a:pt x="6092634" y="740155"/>
                  </a:lnTo>
                  <a:lnTo>
                    <a:pt x="12184913" y="740155"/>
                  </a:lnTo>
                  <a:lnTo>
                    <a:pt x="12184913" y="0"/>
                  </a:lnTo>
                  <a:close/>
                </a:path>
              </a:pathLst>
            </a:custGeom>
            <a:solidFill>
              <a:srgbClr val="5A9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3681" y="4712754"/>
              <a:ext cx="2666365" cy="392430"/>
            </a:xfrm>
            <a:custGeom>
              <a:avLst/>
              <a:gdLst/>
              <a:ahLst/>
              <a:cxnLst/>
              <a:rect l="l" t="t" r="r" b="b"/>
              <a:pathLst>
                <a:path w="2666365" h="392429">
                  <a:moveTo>
                    <a:pt x="2665793" y="0"/>
                  </a:moveTo>
                  <a:lnTo>
                    <a:pt x="0" y="0"/>
                  </a:lnTo>
                  <a:lnTo>
                    <a:pt x="0" y="392404"/>
                  </a:lnTo>
                  <a:lnTo>
                    <a:pt x="1333080" y="392404"/>
                  </a:lnTo>
                  <a:lnTo>
                    <a:pt x="2665793" y="392404"/>
                  </a:lnTo>
                  <a:lnTo>
                    <a:pt x="2665793" y="0"/>
                  </a:lnTo>
                  <a:close/>
                </a:path>
              </a:pathLst>
            </a:custGeom>
            <a:solidFill>
              <a:srgbClr val="E6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355" y="12"/>
              <a:ext cx="12185015" cy="6851015"/>
            </a:xfrm>
            <a:custGeom>
              <a:avLst/>
              <a:gdLst/>
              <a:ahLst/>
              <a:cxnLst/>
              <a:rect l="l" t="t" r="r" b="b"/>
              <a:pathLst>
                <a:path w="12185015" h="6851015">
                  <a:moveTo>
                    <a:pt x="3618001" y="2342870"/>
                  </a:moveTo>
                  <a:lnTo>
                    <a:pt x="3408121" y="2342870"/>
                  </a:lnTo>
                  <a:lnTo>
                    <a:pt x="3408121" y="4499622"/>
                  </a:lnTo>
                  <a:lnTo>
                    <a:pt x="3513239" y="4499622"/>
                  </a:lnTo>
                  <a:lnTo>
                    <a:pt x="3618001" y="4499622"/>
                  </a:lnTo>
                  <a:lnTo>
                    <a:pt x="3618001" y="2342870"/>
                  </a:lnTo>
                  <a:close/>
                </a:path>
                <a:path w="12185015" h="6851015">
                  <a:moveTo>
                    <a:pt x="12184913" y="6105588"/>
                  </a:moveTo>
                  <a:lnTo>
                    <a:pt x="0" y="6105588"/>
                  </a:lnTo>
                  <a:lnTo>
                    <a:pt x="0" y="6850786"/>
                  </a:lnTo>
                  <a:lnTo>
                    <a:pt x="6092634" y="6850786"/>
                  </a:lnTo>
                  <a:lnTo>
                    <a:pt x="12184913" y="6850786"/>
                  </a:lnTo>
                  <a:lnTo>
                    <a:pt x="12184913" y="6105588"/>
                  </a:lnTo>
                  <a:close/>
                </a:path>
                <a:path w="12185015" h="6851015">
                  <a:moveTo>
                    <a:pt x="12184913" y="0"/>
                  </a:moveTo>
                  <a:lnTo>
                    <a:pt x="355" y="0"/>
                  </a:lnTo>
                  <a:lnTo>
                    <a:pt x="355" y="710628"/>
                  </a:lnTo>
                  <a:lnTo>
                    <a:pt x="12184913" y="710628"/>
                  </a:lnTo>
                  <a:lnTo>
                    <a:pt x="12184913" y="0"/>
                  </a:lnTo>
                  <a:close/>
                </a:path>
              </a:pathLst>
            </a:custGeom>
            <a:solidFill>
              <a:srgbClr val="006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xfrm>
            <a:off x="3702138" y="2199500"/>
            <a:ext cx="7825105" cy="35727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055">
              <a:lnSpc>
                <a:spcPts val="3835"/>
              </a:lnSpc>
              <a:spcBef>
                <a:spcPts val="100"/>
              </a:spcBef>
            </a:pPr>
            <a:r>
              <a:rPr spc="-10" dirty="0"/>
              <a:t>Проведение</a:t>
            </a:r>
          </a:p>
          <a:p>
            <a:pPr marL="59055">
              <a:lnSpc>
                <a:spcPts val="3835"/>
              </a:lnSpc>
            </a:pPr>
            <a:r>
              <a:rPr dirty="0"/>
              <a:t>итогового</a:t>
            </a:r>
            <a:r>
              <a:rPr spc="-210" dirty="0"/>
              <a:t> </a:t>
            </a:r>
            <a:r>
              <a:rPr spc="-10" dirty="0"/>
              <a:t>собеседования</a:t>
            </a:r>
          </a:p>
          <a:p>
            <a:pPr marL="59055" marR="379095">
              <a:lnSpc>
                <a:spcPct val="100000"/>
              </a:lnSpc>
            </a:pPr>
            <a:r>
              <a:rPr dirty="0"/>
              <a:t>по</a:t>
            </a:r>
            <a:r>
              <a:rPr spc="-50" dirty="0"/>
              <a:t> </a:t>
            </a:r>
            <a:r>
              <a:rPr spc="-10" dirty="0"/>
              <a:t>русскому</a:t>
            </a:r>
            <a:r>
              <a:rPr spc="-55" dirty="0"/>
              <a:t> </a:t>
            </a:r>
            <a:r>
              <a:rPr dirty="0"/>
              <a:t>языку</a:t>
            </a:r>
            <a:r>
              <a:rPr spc="-60" dirty="0"/>
              <a:t> </a:t>
            </a:r>
            <a:r>
              <a:rPr dirty="0"/>
              <a:t>в</a:t>
            </a:r>
            <a:r>
              <a:rPr spc="-55" dirty="0"/>
              <a:t> </a:t>
            </a:r>
            <a:r>
              <a:rPr spc="-10" dirty="0"/>
              <a:t>9-</a:t>
            </a:r>
            <a:r>
              <a:rPr dirty="0"/>
              <a:t>х</a:t>
            </a:r>
            <a:r>
              <a:rPr spc="-60" dirty="0"/>
              <a:t> </a:t>
            </a:r>
            <a:r>
              <a:rPr spc="-10" dirty="0"/>
              <a:t>классах </a:t>
            </a:r>
            <a:r>
              <a:rPr dirty="0"/>
              <a:t>общеобразовательных</a:t>
            </a:r>
            <a:r>
              <a:rPr spc="-215" dirty="0"/>
              <a:t> </a:t>
            </a:r>
            <a:r>
              <a:rPr spc="-10" dirty="0"/>
              <a:t>организаций </a:t>
            </a:r>
            <a:r>
              <a:rPr dirty="0" err="1"/>
              <a:t>Курской</a:t>
            </a:r>
            <a:r>
              <a:rPr spc="-120" dirty="0"/>
              <a:t> </a:t>
            </a:r>
            <a:r>
              <a:rPr spc="-10" dirty="0" err="1"/>
              <a:t>области</a:t>
            </a:r>
            <a:endParaRPr lang="ru-RU" spc="-10" dirty="0"/>
          </a:p>
          <a:p>
            <a:pPr marL="59055" marR="379095">
              <a:lnSpc>
                <a:spcPct val="100000"/>
              </a:lnSpc>
            </a:pPr>
            <a:endParaRPr lang="ru-RU" spc="-10" dirty="0"/>
          </a:p>
          <a:p>
            <a:pPr marL="59055" marR="379095" algn="r">
              <a:lnSpc>
                <a:spcPct val="100000"/>
              </a:lnSpc>
            </a:pPr>
            <a:endParaRPr lang="ru-RU" sz="2000" spc="-10" dirty="0"/>
          </a:p>
          <a:p>
            <a:pPr marL="59055" marR="379095" algn="r">
              <a:lnSpc>
                <a:spcPct val="100000"/>
              </a:lnSpc>
            </a:pPr>
            <a:r>
              <a:rPr lang="ru-RU" sz="2000" spc="-10" dirty="0"/>
              <a:t>Шор Екатерина Викторовна, заместитель директора</a:t>
            </a:r>
            <a:endParaRPr sz="2000" spc="-10" dirty="0"/>
          </a:p>
        </p:txBody>
      </p:sp>
      <p:pic>
        <p:nvPicPr>
          <p:cNvPr id="17" name="Рисунок 16" descr="Изображение выглядит как текст, Шрифт, Графика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0802AEB-4C91-6F86-7539-A5139CCA5B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636" y="-1652"/>
            <a:ext cx="2419024" cy="74041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056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156094"/>
                </a:solidFill>
                <a:latin typeface="Arial"/>
                <a:cs typeface="Arial"/>
              </a:rPr>
              <a:t>Федеральные</a:t>
            </a:r>
            <a:r>
              <a:rPr sz="2800" b="1" spc="-95" dirty="0">
                <a:solidFill>
                  <a:srgbClr val="156094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156094"/>
                </a:solidFill>
                <a:latin typeface="Arial"/>
                <a:cs typeface="Arial"/>
              </a:rPr>
              <a:t>нормативные</a:t>
            </a:r>
            <a:r>
              <a:rPr sz="2800" b="1" spc="-100" dirty="0">
                <a:solidFill>
                  <a:srgbClr val="156094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156094"/>
                </a:solidFill>
                <a:latin typeface="Arial"/>
                <a:cs typeface="Arial"/>
              </a:rPr>
              <a:t>документы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2003" y="2664002"/>
            <a:ext cx="7200265" cy="0"/>
          </a:xfrm>
          <a:custGeom>
            <a:avLst/>
            <a:gdLst/>
            <a:ahLst/>
            <a:cxnLst/>
            <a:rect l="l" t="t" r="r" b="b"/>
            <a:pathLst>
              <a:path w="7200265">
                <a:moveTo>
                  <a:pt x="0" y="0"/>
                </a:moveTo>
                <a:lnTo>
                  <a:pt x="7199998" y="0"/>
                </a:lnTo>
              </a:path>
            </a:pathLst>
          </a:custGeom>
          <a:ln w="19079">
            <a:solidFill>
              <a:srgbClr val="295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2003" y="5402516"/>
            <a:ext cx="7200265" cy="0"/>
          </a:xfrm>
          <a:custGeom>
            <a:avLst/>
            <a:gdLst/>
            <a:ahLst/>
            <a:cxnLst/>
            <a:rect l="l" t="t" r="r" b="b"/>
            <a:pathLst>
              <a:path w="7200265">
                <a:moveTo>
                  <a:pt x="0" y="0"/>
                </a:moveTo>
                <a:lnTo>
                  <a:pt x="7199998" y="0"/>
                </a:lnTo>
              </a:path>
            </a:pathLst>
          </a:custGeom>
          <a:ln w="19079">
            <a:solidFill>
              <a:srgbClr val="295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7141" y="1183944"/>
            <a:ext cx="10835005" cy="5382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8775" marR="152400" indent="-270510" algn="just">
              <a:lnSpc>
                <a:spcPct val="100000"/>
              </a:lnSpc>
              <a:spcBef>
                <a:spcPts val="95"/>
              </a:spcBef>
              <a:buFont typeface="Segoe UI Symbol"/>
              <a:buChar char="➢"/>
              <a:tabLst>
                <a:tab pos="360680" algn="l"/>
              </a:tabLst>
            </a:pPr>
            <a:r>
              <a:rPr sz="1600" dirty="0">
                <a:latin typeface="Microsoft Sans Serif"/>
                <a:cs typeface="Microsoft Sans Serif"/>
              </a:rPr>
              <a:t>Порядок</a:t>
            </a:r>
            <a:r>
              <a:rPr sz="1600" spc="27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проведения</a:t>
            </a:r>
            <a:r>
              <a:rPr sz="1600" spc="27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государственной</a:t>
            </a:r>
            <a:r>
              <a:rPr sz="1600" spc="27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итоговой</a:t>
            </a:r>
            <a:r>
              <a:rPr sz="1600" spc="27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аттестации</a:t>
            </a:r>
            <a:r>
              <a:rPr sz="1600" spc="27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по</a:t>
            </a:r>
            <a:r>
              <a:rPr sz="1600" spc="28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образовательным</a:t>
            </a:r>
            <a:r>
              <a:rPr sz="1600" spc="27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программам</a:t>
            </a:r>
            <a:r>
              <a:rPr sz="1600" spc="27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основного 	</a:t>
            </a:r>
            <a:r>
              <a:rPr sz="1600" dirty="0">
                <a:latin typeface="Microsoft Sans Serif"/>
                <a:cs typeface="Microsoft Sans Serif"/>
              </a:rPr>
              <a:t>общего</a:t>
            </a:r>
            <a:r>
              <a:rPr sz="1600" spc="70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образования,</a:t>
            </a:r>
            <a:r>
              <a:rPr sz="1600" spc="70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утвержденный</a:t>
            </a:r>
            <a:r>
              <a:rPr sz="1600" spc="65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приказом</a:t>
            </a:r>
            <a:r>
              <a:rPr sz="1600" spc="70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Министерства</a:t>
            </a:r>
            <a:r>
              <a:rPr sz="1600" spc="70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Просвещения</a:t>
            </a:r>
            <a:r>
              <a:rPr sz="1600" spc="70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Российской</a:t>
            </a:r>
            <a:r>
              <a:rPr sz="1600" spc="65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Федерации</a:t>
            </a:r>
            <a:r>
              <a:rPr sz="1600" spc="65" dirty="0">
                <a:latin typeface="Microsoft Sans Serif"/>
                <a:cs typeface="Microsoft Sans Serif"/>
              </a:rPr>
              <a:t>  </a:t>
            </a:r>
            <a:r>
              <a:rPr sz="1600" spc="-50" dirty="0">
                <a:latin typeface="Microsoft Sans Serif"/>
                <a:cs typeface="Microsoft Sans Serif"/>
              </a:rPr>
              <a:t>и 	</a:t>
            </a:r>
            <a:r>
              <a:rPr sz="1600" spc="-10" dirty="0">
                <a:latin typeface="Microsoft Sans Serif"/>
                <a:cs typeface="Microsoft Sans Serif"/>
              </a:rPr>
              <a:t>Федеральной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службы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по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надзору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сфере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образования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науки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от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04.04.2023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110" dirty="0">
                <a:latin typeface="Microsoft Sans Serif"/>
                <a:cs typeface="Microsoft Sans Serif"/>
              </a:rPr>
              <a:t>№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232/551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(зарегистрирован 	Министерством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юстиции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Российской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Федерации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12.05.2023,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регистрационный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№73292)</a:t>
            </a:r>
            <a:endParaRPr sz="1600">
              <a:latin typeface="Microsoft Sans Serif"/>
              <a:cs typeface="Microsoft Sans Serif"/>
            </a:endParaRPr>
          </a:p>
          <a:p>
            <a:pPr marL="359410" indent="-270510" algn="just">
              <a:lnSpc>
                <a:spcPct val="100000"/>
              </a:lnSpc>
              <a:spcBef>
                <a:spcPts val="590"/>
              </a:spcBef>
              <a:buFont typeface="Segoe UI Symbol"/>
              <a:buChar char="➢"/>
              <a:tabLst>
                <a:tab pos="35941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письмо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Федеральной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службы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по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надзору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сфере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образования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науки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от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29.10.2024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110" dirty="0">
                <a:latin typeface="Microsoft Sans Serif"/>
                <a:cs typeface="Microsoft Sans Serif"/>
              </a:rPr>
              <a:t>№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02-</a:t>
            </a:r>
            <a:r>
              <a:rPr sz="1600" spc="-25" dirty="0">
                <a:latin typeface="Microsoft Sans Serif"/>
                <a:cs typeface="Microsoft Sans Serif"/>
              </a:rPr>
              <a:t>311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30"/>
              </a:spcBef>
              <a:buFont typeface="Segoe UI Symbol"/>
              <a:buChar char="➢"/>
            </a:pPr>
            <a:endParaRPr sz="1600">
              <a:latin typeface="Microsoft Sans Serif"/>
              <a:cs typeface="Microsoft Sans Serif"/>
            </a:endParaRPr>
          </a:p>
          <a:p>
            <a:pPr marL="632460">
              <a:lnSpc>
                <a:spcPct val="100000"/>
              </a:lnSpc>
            </a:pPr>
            <a:r>
              <a:rPr sz="2800" b="1" spc="-10" dirty="0">
                <a:solidFill>
                  <a:srgbClr val="156094"/>
                </a:solidFill>
                <a:latin typeface="Arial"/>
                <a:cs typeface="Arial"/>
              </a:rPr>
              <a:t>Региональные</a:t>
            </a:r>
            <a:r>
              <a:rPr sz="2800" b="1" spc="-125" dirty="0">
                <a:solidFill>
                  <a:srgbClr val="156094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156094"/>
                </a:solidFill>
                <a:latin typeface="Arial"/>
                <a:cs typeface="Arial"/>
              </a:rPr>
              <a:t>нормативные</a:t>
            </a:r>
            <a:r>
              <a:rPr sz="2800" b="1" spc="-120" dirty="0">
                <a:solidFill>
                  <a:srgbClr val="156094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156094"/>
                </a:solidFill>
                <a:latin typeface="Arial"/>
                <a:cs typeface="Arial"/>
              </a:rPr>
              <a:t>документы</a:t>
            </a:r>
            <a:endParaRPr sz="2800">
              <a:latin typeface="Arial"/>
              <a:cs typeface="Arial"/>
            </a:endParaRPr>
          </a:p>
          <a:p>
            <a:pPr marL="358775" marR="81280" indent="-270510" algn="just">
              <a:lnSpc>
                <a:spcPct val="100000"/>
              </a:lnSpc>
              <a:spcBef>
                <a:spcPts val="1250"/>
              </a:spcBef>
              <a:buFont typeface="Segoe UI Symbol"/>
              <a:buChar char="➢"/>
              <a:tabLst>
                <a:tab pos="360680" algn="l"/>
              </a:tabLst>
            </a:pPr>
            <a:r>
              <a:rPr sz="1600" dirty="0">
                <a:latin typeface="Microsoft Sans Serif"/>
                <a:cs typeface="Microsoft Sans Serif"/>
              </a:rPr>
              <a:t>Порядок</a:t>
            </a:r>
            <a:r>
              <a:rPr sz="1600" spc="3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организации</a:t>
            </a:r>
            <a:r>
              <a:rPr sz="1600" spc="30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3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проведения,</a:t>
            </a:r>
            <a:r>
              <a:rPr sz="1600" spc="3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Инструкции</a:t>
            </a:r>
            <a:r>
              <a:rPr sz="1600" spc="3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30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Формы</a:t>
            </a:r>
            <a:r>
              <a:rPr sz="1600" spc="3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при</a:t>
            </a:r>
            <a:r>
              <a:rPr sz="1600" spc="3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проведении</a:t>
            </a:r>
            <a:r>
              <a:rPr sz="1600" spc="3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итогового</a:t>
            </a:r>
            <a:r>
              <a:rPr sz="1600" spc="30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собеседования</a:t>
            </a:r>
            <a:r>
              <a:rPr sz="1600" spc="3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по 	</a:t>
            </a:r>
            <a:r>
              <a:rPr sz="1600" dirty="0">
                <a:latin typeface="Microsoft Sans Serif"/>
                <a:cs typeface="Microsoft Sans Serif"/>
              </a:rPr>
              <a:t>русскому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языку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Курской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области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2025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году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(приказ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Министерства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образования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науки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Курской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области 	</a:t>
            </a:r>
            <a:r>
              <a:rPr sz="1600" dirty="0">
                <a:latin typeface="Microsoft Sans Serif"/>
                <a:cs typeface="Microsoft Sans Serif"/>
              </a:rPr>
              <a:t>от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19.11.2024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№1-</a:t>
            </a:r>
            <a:r>
              <a:rPr sz="1600" spc="-10" dirty="0">
                <a:latin typeface="Microsoft Sans Serif"/>
                <a:cs typeface="Microsoft Sans Serif"/>
              </a:rPr>
              <a:t>1480)</a:t>
            </a:r>
            <a:endParaRPr sz="1600">
              <a:latin typeface="Microsoft Sans Serif"/>
              <a:cs typeface="Microsoft Sans Serif"/>
            </a:endParaRPr>
          </a:p>
          <a:p>
            <a:pPr marL="358775" marR="81915" indent="-270510" algn="just">
              <a:lnSpc>
                <a:spcPct val="100000"/>
              </a:lnSpc>
              <a:spcBef>
                <a:spcPts val="590"/>
              </a:spcBef>
              <a:buFont typeface="Segoe UI Symbol"/>
              <a:buChar char="➢"/>
              <a:tabLst>
                <a:tab pos="360680" algn="l"/>
              </a:tabLst>
            </a:pPr>
            <a:r>
              <a:rPr sz="1600" dirty="0">
                <a:latin typeface="Microsoft Sans Serif"/>
                <a:cs typeface="Microsoft Sans Serif"/>
              </a:rPr>
              <a:t>Перечень</a:t>
            </a:r>
            <a:r>
              <a:rPr sz="1600" spc="204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категорий</a:t>
            </a:r>
            <a:r>
              <a:rPr sz="1600" spc="210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участников,</a:t>
            </a:r>
            <a:r>
              <a:rPr sz="1600" spc="204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претендующих</a:t>
            </a:r>
            <a:r>
              <a:rPr sz="1600" spc="215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на</a:t>
            </a:r>
            <a:r>
              <a:rPr sz="1600" spc="204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уменьшение</a:t>
            </a:r>
            <a:r>
              <a:rPr sz="1600" spc="210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минимального</a:t>
            </a:r>
            <a:r>
              <a:rPr sz="1600" spc="204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количества</a:t>
            </a:r>
            <a:r>
              <a:rPr sz="1600" spc="210" dirty="0">
                <a:latin typeface="Microsoft Sans Serif"/>
                <a:cs typeface="Microsoft Sans Serif"/>
              </a:rPr>
              <a:t>  </a:t>
            </a:r>
            <a:r>
              <a:rPr sz="1600" spc="-10" dirty="0">
                <a:latin typeface="Microsoft Sans Serif"/>
                <a:cs typeface="Microsoft Sans Serif"/>
              </a:rPr>
              <a:t>баллов, 	необходимого</a:t>
            </a:r>
            <a:r>
              <a:rPr sz="1600" dirty="0">
                <a:latin typeface="Microsoft Sans Serif"/>
                <a:cs typeface="Microsoft Sans Serif"/>
              </a:rPr>
              <a:t> для получения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результата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«зачет»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по итоговому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собеседованию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по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русскому языку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 </a:t>
            </a:r>
            <a:r>
              <a:rPr sz="1600" spc="-10" dirty="0">
                <a:latin typeface="Microsoft Sans Serif"/>
                <a:cs typeface="Microsoft Sans Serif"/>
              </a:rPr>
              <a:t>Курской 	</a:t>
            </a:r>
            <a:r>
              <a:rPr sz="1600" dirty="0">
                <a:latin typeface="Microsoft Sans Serif"/>
                <a:cs typeface="Microsoft Sans Serif"/>
              </a:rPr>
              <a:t>области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2025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году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(приказ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Министерства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образования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науки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Курской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области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от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28.11.2024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№1-</a:t>
            </a:r>
            <a:r>
              <a:rPr sz="1600" spc="-10" dirty="0">
                <a:latin typeface="Microsoft Sans Serif"/>
                <a:cs typeface="Microsoft Sans Serif"/>
              </a:rPr>
              <a:t>1535)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Segoe UI Symbol"/>
              <a:buChar char="➢"/>
            </a:pP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45"/>
              </a:spcBef>
              <a:buFont typeface="Segoe UI Symbol"/>
              <a:buChar char="➢"/>
            </a:pPr>
            <a:endParaRPr sz="1600">
              <a:latin typeface="Microsoft Sans Serif"/>
              <a:cs typeface="Microsoft Sans Serif"/>
            </a:endParaRPr>
          </a:p>
          <a:p>
            <a:pPr marL="632460">
              <a:lnSpc>
                <a:spcPct val="100000"/>
              </a:lnSpc>
              <a:spcBef>
                <a:spcPts val="5"/>
              </a:spcBef>
            </a:pPr>
            <a:r>
              <a:rPr sz="2800" b="1" spc="-20" dirty="0">
                <a:solidFill>
                  <a:srgbClr val="156094"/>
                </a:solidFill>
                <a:latin typeface="Arial"/>
                <a:cs typeface="Arial"/>
              </a:rPr>
              <a:t>Уровень</a:t>
            </a:r>
            <a:r>
              <a:rPr sz="2800" b="1" spc="-100" dirty="0">
                <a:solidFill>
                  <a:srgbClr val="156094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156094"/>
                </a:solidFill>
                <a:latin typeface="Arial"/>
                <a:cs typeface="Arial"/>
              </a:rPr>
              <a:t>общеобразовательной</a:t>
            </a:r>
            <a:r>
              <a:rPr sz="2800" b="1" spc="-105" dirty="0">
                <a:solidFill>
                  <a:srgbClr val="156094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156094"/>
                </a:solidFill>
                <a:latin typeface="Arial"/>
                <a:cs typeface="Arial"/>
              </a:rPr>
              <a:t>организации</a:t>
            </a:r>
            <a:endParaRPr sz="2800">
              <a:latin typeface="Arial"/>
              <a:cs typeface="Arial"/>
            </a:endParaRPr>
          </a:p>
          <a:p>
            <a:pPr marL="359410" indent="-270510" algn="just">
              <a:lnSpc>
                <a:spcPct val="100000"/>
              </a:lnSpc>
              <a:spcBef>
                <a:spcPts val="155"/>
              </a:spcBef>
              <a:buFont typeface="Segoe UI Symbol"/>
              <a:buChar char="➢"/>
              <a:tabLst>
                <a:tab pos="359410" algn="l"/>
              </a:tabLst>
            </a:pPr>
            <a:r>
              <a:rPr sz="1600" dirty="0">
                <a:latin typeface="Microsoft Sans Serif"/>
                <a:cs typeface="Microsoft Sans Serif"/>
              </a:rPr>
              <a:t>Состав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комиссий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по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подготовке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итогового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собеседования</a:t>
            </a:r>
            <a:endParaRPr sz="1600">
              <a:latin typeface="Microsoft Sans Serif"/>
              <a:cs typeface="Microsoft Sans Serif"/>
            </a:endParaRPr>
          </a:p>
          <a:p>
            <a:pPr marL="359410" indent="-270510" algn="just">
              <a:lnSpc>
                <a:spcPct val="100000"/>
              </a:lnSpc>
              <a:spcBef>
                <a:spcPts val="600"/>
              </a:spcBef>
              <a:buFont typeface="Segoe UI Symbol"/>
              <a:buChar char="➢"/>
              <a:tabLst>
                <a:tab pos="359410" algn="l"/>
              </a:tabLst>
            </a:pPr>
            <a:r>
              <a:rPr sz="1600" dirty="0">
                <a:latin typeface="Microsoft Sans Serif"/>
                <a:cs typeface="Microsoft Sans Serif"/>
              </a:rPr>
              <a:t>Состав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комиссий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по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проверке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итогового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собеседования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6" name="Рисунок 5" descr="Изображение выглядит как текст, Шрифт, Графика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3FBBBEF-C017-1995-FB72-C596E0FF9D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76" y="359773"/>
            <a:ext cx="2419024" cy="7404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584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156094"/>
                </a:solidFill>
                <a:latin typeface="Arial"/>
                <a:cs typeface="Arial"/>
              </a:rPr>
              <a:t>Участники</a:t>
            </a:r>
            <a:r>
              <a:rPr sz="2800" b="1" spc="-160" dirty="0">
                <a:solidFill>
                  <a:srgbClr val="156094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156094"/>
                </a:solidFill>
                <a:latin typeface="Arial"/>
                <a:cs typeface="Arial"/>
              </a:rPr>
              <a:t>итогового</a:t>
            </a:r>
            <a:r>
              <a:rPr sz="2800" b="1" spc="-145" dirty="0">
                <a:solidFill>
                  <a:srgbClr val="156094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156094"/>
                </a:solidFill>
                <a:latin typeface="Arial"/>
                <a:cs typeface="Arial"/>
              </a:rPr>
              <a:t>собеседования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2003" y="3456000"/>
            <a:ext cx="7200265" cy="0"/>
          </a:xfrm>
          <a:custGeom>
            <a:avLst/>
            <a:gdLst/>
            <a:ahLst/>
            <a:cxnLst/>
            <a:rect l="l" t="t" r="r" b="b"/>
            <a:pathLst>
              <a:path w="7200265">
                <a:moveTo>
                  <a:pt x="0" y="0"/>
                </a:moveTo>
                <a:lnTo>
                  <a:pt x="7199998" y="0"/>
                </a:lnTo>
              </a:path>
            </a:pathLst>
          </a:custGeom>
          <a:ln w="19079">
            <a:solidFill>
              <a:srgbClr val="295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4578" y="1675345"/>
            <a:ext cx="8169822" cy="772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ts val="3120"/>
              </a:lnSpc>
              <a:spcBef>
                <a:spcPts val="95"/>
              </a:spcBef>
            </a:pPr>
            <a:r>
              <a:rPr spc="-10" dirty="0">
                <a:latin typeface="Microsoft Sans Serif"/>
                <a:cs typeface="Microsoft Sans Serif"/>
              </a:rPr>
              <a:t>Обучающиеся</a:t>
            </a:r>
            <a:r>
              <a:rPr spc="-20" dirty="0">
                <a:latin typeface="Microsoft Sans Serif"/>
                <a:cs typeface="Microsoft Sans Serif"/>
              </a:rPr>
              <a:t> </a:t>
            </a:r>
            <a:r>
              <a:rPr spc="-10" dirty="0">
                <a:latin typeface="Microsoft Sans Serif"/>
                <a:cs typeface="Microsoft Sans Serif"/>
              </a:rPr>
              <a:t>9-</a:t>
            </a:r>
            <a:r>
              <a:rPr dirty="0">
                <a:latin typeface="Microsoft Sans Serif"/>
                <a:cs typeface="Microsoft Sans Serif"/>
              </a:rPr>
              <a:t>х</a:t>
            </a:r>
            <a:r>
              <a:rPr spc="-20" dirty="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классов</a:t>
            </a:r>
            <a:r>
              <a:rPr spc="-25" dirty="0">
                <a:latin typeface="Microsoft Sans Serif"/>
                <a:cs typeface="Microsoft Sans Serif"/>
              </a:rPr>
              <a:t> </a:t>
            </a:r>
            <a:r>
              <a:rPr spc="-20" dirty="0" err="1">
                <a:latin typeface="Microsoft Sans Serif"/>
                <a:cs typeface="Microsoft Sans Serif"/>
              </a:rPr>
              <a:t>образовательных</a:t>
            </a:r>
            <a:r>
              <a:rPr spc="-15" dirty="0">
                <a:latin typeface="Microsoft Sans Serif"/>
                <a:cs typeface="Microsoft Sans Serif"/>
              </a:rPr>
              <a:t> </a:t>
            </a:r>
            <a:r>
              <a:rPr spc="-10" dirty="0" err="1">
                <a:latin typeface="Microsoft Sans Serif"/>
                <a:cs typeface="Microsoft Sans Serif"/>
              </a:rPr>
              <a:t>организаций</a:t>
            </a:r>
            <a:r>
              <a:rPr lang="ru-RU" spc="-10" dirty="0">
                <a:latin typeface="Microsoft Sans Serif"/>
                <a:cs typeface="Microsoft Sans Serif"/>
              </a:rPr>
              <a:t>.</a:t>
            </a:r>
          </a:p>
          <a:p>
            <a:pPr marL="12700" marR="5080">
              <a:lnSpc>
                <a:spcPts val="3120"/>
              </a:lnSpc>
              <a:spcBef>
                <a:spcPts val="95"/>
              </a:spcBef>
            </a:pPr>
            <a:r>
              <a:rPr spc="-10" dirty="0">
                <a:latin typeface="Microsoft Sans Serif"/>
                <a:cs typeface="Microsoft Sans Serif"/>
              </a:rPr>
              <a:t>Обучающиеся</a:t>
            </a:r>
            <a:r>
              <a:rPr spc="-30" dirty="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с</a:t>
            </a:r>
            <a:r>
              <a:rPr spc="-10" dirty="0">
                <a:latin typeface="Microsoft Sans Serif"/>
                <a:cs typeface="Microsoft Sans Serif"/>
              </a:rPr>
              <a:t> </a:t>
            </a:r>
            <a:r>
              <a:rPr spc="-20" dirty="0">
                <a:latin typeface="Microsoft Sans Serif"/>
                <a:cs typeface="Microsoft Sans Serif"/>
              </a:rPr>
              <a:t>ОВЗ, </a:t>
            </a:r>
            <a:r>
              <a:rPr spc="-10" dirty="0">
                <a:latin typeface="Microsoft Sans Serif"/>
                <a:cs typeface="Microsoft Sans Serif"/>
              </a:rPr>
              <a:t>обучающиеся</a:t>
            </a:r>
            <a:r>
              <a:rPr spc="-15" dirty="0">
                <a:latin typeface="Microsoft Sans Serif"/>
                <a:cs typeface="Microsoft Sans Serif"/>
              </a:rPr>
              <a:t> </a:t>
            </a:r>
            <a:r>
              <a:rPr spc="-30" dirty="0">
                <a:latin typeface="Microsoft Sans Serif"/>
                <a:cs typeface="Microsoft Sans Serif"/>
              </a:rPr>
              <a:t>дети-</a:t>
            </a:r>
            <a:r>
              <a:rPr dirty="0">
                <a:latin typeface="Microsoft Sans Serif"/>
                <a:cs typeface="Microsoft Sans Serif"/>
              </a:rPr>
              <a:t>инвалиды</a:t>
            </a:r>
            <a:r>
              <a:rPr spc="-20" dirty="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и</a:t>
            </a:r>
            <a:r>
              <a:rPr spc="-20" dirty="0">
                <a:latin typeface="Microsoft Sans Serif"/>
                <a:cs typeface="Microsoft Sans Serif"/>
              </a:rPr>
              <a:t> </a:t>
            </a:r>
            <a:r>
              <a:rPr spc="-10" dirty="0">
                <a:latin typeface="Microsoft Sans Serif"/>
                <a:cs typeface="Microsoft Sans Serif"/>
              </a:rPr>
              <a:t>инвалиды</a:t>
            </a:r>
            <a:endParaRPr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1822" y="4064304"/>
            <a:ext cx="7428230" cy="1060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Microsoft Sans Serif"/>
                <a:cs typeface="Microsoft Sans Serif"/>
              </a:rPr>
              <a:t>Время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начала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проведения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итогового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собеседования</a:t>
            </a:r>
            <a:r>
              <a:rPr sz="1600" b="1" dirty="0">
                <a:latin typeface="Arial"/>
                <a:cs typeface="Arial"/>
              </a:rPr>
              <a:t>: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09:00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600" dirty="0">
                <a:latin typeface="Microsoft Sans Serif"/>
                <a:cs typeface="Microsoft Sans Serif"/>
              </a:rPr>
              <a:t>Апелляции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по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результатам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итогового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собеседования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не</a:t>
            </a:r>
            <a:r>
              <a:rPr sz="16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предусмотрены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600" spc="-45" dirty="0">
                <a:latin typeface="Microsoft Sans Serif"/>
                <a:cs typeface="Microsoft Sans Serif"/>
              </a:rPr>
              <a:t>Результат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итогового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собеседования</a:t>
            </a:r>
            <a:r>
              <a:rPr sz="1600" spc="-40" dirty="0">
                <a:latin typeface="Microsoft Sans Serif"/>
                <a:cs typeface="Microsoft Sans Serif"/>
              </a:rPr>
              <a:t> как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допуска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к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ГИА-</a:t>
            </a:r>
            <a:r>
              <a:rPr sz="1600" dirty="0">
                <a:latin typeface="Microsoft Sans Serif"/>
                <a:cs typeface="Microsoft Sans Serif"/>
              </a:rPr>
              <a:t>IX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действует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бессрочно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8800" y="3456000"/>
            <a:ext cx="2025103" cy="219815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5156" y="5744159"/>
            <a:ext cx="1538643" cy="929157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2A05557-EF5A-72A7-6FCE-ADADBCE8D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406658"/>
            <a:ext cx="3679928" cy="183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текст, Шрифт, Графика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583C280-6839-4B2C-463F-40C49D109C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304" y="304825"/>
            <a:ext cx="2419024" cy="7404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822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156094"/>
                </a:solidFill>
                <a:latin typeface="Arial"/>
                <a:cs typeface="Arial"/>
              </a:rPr>
              <a:t>Проведение</a:t>
            </a:r>
            <a:r>
              <a:rPr sz="2800" b="1" spc="-140" dirty="0">
                <a:solidFill>
                  <a:srgbClr val="156094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156094"/>
                </a:solidFill>
                <a:latin typeface="Arial"/>
                <a:cs typeface="Arial"/>
              </a:rPr>
              <a:t>итогового</a:t>
            </a:r>
            <a:r>
              <a:rPr sz="2800" b="1" spc="-155" dirty="0">
                <a:solidFill>
                  <a:srgbClr val="156094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156094"/>
                </a:solidFill>
                <a:latin typeface="Arial"/>
                <a:cs typeface="Arial"/>
              </a:rPr>
              <a:t>собеседования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615579"/>
            <a:ext cx="5532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Во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время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проведения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итогового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собеседования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7661" y="2612428"/>
            <a:ext cx="10422255" cy="148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участникам</a:t>
            </a:r>
            <a:r>
              <a:rPr sz="1600" b="1" spc="484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итогового</a:t>
            </a:r>
            <a:r>
              <a:rPr sz="1600" b="1" spc="49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собеседования</a:t>
            </a:r>
            <a:r>
              <a:rPr sz="1600" b="1" spc="45" dirty="0">
                <a:latin typeface="Arial"/>
                <a:cs typeface="Arial"/>
              </a:rPr>
              <a:t> 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запрещено</a:t>
            </a:r>
            <a:r>
              <a:rPr sz="1600" b="1" spc="4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иметь</a:t>
            </a:r>
            <a:r>
              <a:rPr sz="1600" b="1" spc="3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при</a:t>
            </a:r>
            <a:r>
              <a:rPr sz="1600" spc="40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себе</a:t>
            </a:r>
            <a:r>
              <a:rPr sz="1600" spc="40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средства</a:t>
            </a:r>
            <a:r>
              <a:rPr sz="1600" spc="40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связи,</a:t>
            </a:r>
            <a:r>
              <a:rPr sz="1600" spc="45" dirty="0">
                <a:latin typeface="Microsoft Sans Serif"/>
                <a:cs typeface="Microsoft Sans Serif"/>
              </a:rPr>
              <a:t>  </a:t>
            </a:r>
            <a:r>
              <a:rPr sz="1600" spc="-35" dirty="0">
                <a:latin typeface="Microsoft Sans Serif"/>
                <a:cs typeface="Microsoft Sans Serif"/>
              </a:rPr>
              <a:t>фото-</a:t>
            </a:r>
            <a:r>
              <a:rPr sz="1600" dirty="0">
                <a:latin typeface="Microsoft Sans Serif"/>
                <a:cs typeface="Microsoft Sans Serif"/>
              </a:rPr>
              <a:t>,</a:t>
            </a:r>
            <a:r>
              <a:rPr sz="1600" spc="40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аудио-</a:t>
            </a:r>
            <a:r>
              <a:rPr sz="1600" spc="40" dirty="0">
                <a:latin typeface="Microsoft Sans Serif"/>
                <a:cs typeface="Microsoft Sans Serif"/>
              </a:rPr>
              <a:t>  </a:t>
            </a:r>
            <a:r>
              <a:rPr sz="1600" spc="-50" dirty="0">
                <a:latin typeface="Microsoft Sans Serif"/>
                <a:cs typeface="Microsoft Sans Serif"/>
              </a:rPr>
              <a:t>и </a:t>
            </a:r>
            <a:r>
              <a:rPr sz="1600" dirty="0">
                <a:latin typeface="Microsoft Sans Serif"/>
                <a:cs typeface="Microsoft Sans Serif"/>
              </a:rPr>
              <a:t>видеоаппаратуру,</a:t>
            </a:r>
            <a:r>
              <a:rPr sz="1600" spc="40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справочные</a:t>
            </a:r>
            <a:r>
              <a:rPr sz="1600" spc="39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материалы,</a:t>
            </a:r>
            <a:r>
              <a:rPr sz="1600" spc="40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письменные</a:t>
            </a:r>
            <a:r>
              <a:rPr sz="1600" spc="39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заметки</a:t>
            </a:r>
            <a:r>
              <a:rPr sz="1600" spc="39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38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иные</a:t>
            </a:r>
            <a:r>
              <a:rPr sz="1600" spc="39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средства</a:t>
            </a:r>
            <a:r>
              <a:rPr sz="1600" spc="39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хранения</a:t>
            </a:r>
            <a:r>
              <a:rPr sz="1600" spc="39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38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передачи информации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600">
              <a:latin typeface="Microsoft Sans Serif"/>
              <a:cs typeface="Microsoft Sans Serif"/>
            </a:endParaRPr>
          </a:p>
          <a:p>
            <a:pPr marL="12700" marR="13970" algn="just">
              <a:lnSpc>
                <a:spcPct val="100000"/>
              </a:lnSpc>
            </a:pPr>
            <a:r>
              <a:rPr sz="1600" b="1" spc="-20" dirty="0">
                <a:latin typeface="Arial"/>
                <a:cs typeface="Arial"/>
              </a:rPr>
              <a:t>ответственным </a:t>
            </a:r>
            <a:r>
              <a:rPr sz="1600" b="1" spc="-10" dirty="0">
                <a:latin typeface="Arial"/>
                <a:cs typeface="Arial"/>
              </a:rPr>
              <a:t>организаторам, техническим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специалистам, собеседникам, экспертам, организаторам, ассистентам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запрещено</a:t>
            </a:r>
            <a:r>
              <a:rPr sz="16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иметь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при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себе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средства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связи,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фото-</a:t>
            </a:r>
            <a:r>
              <a:rPr sz="1600" dirty="0">
                <a:latin typeface="Microsoft Sans Serif"/>
                <a:cs typeface="Microsoft Sans Serif"/>
              </a:rPr>
              <a:t>,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аудио-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видеоаппаратуру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003" y="4478756"/>
            <a:ext cx="1515960" cy="142020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2880" y="4535639"/>
            <a:ext cx="1471320" cy="137807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16000" y="4636795"/>
            <a:ext cx="1426324" cy="1337043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Шрифт, Графика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A57AB8A-6CBB-0622-23E1-316E633058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76" y="258045"/>
            <a:ext cx="2419024" cy="7404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96004" y="1439646"/>
            <a:ext cx="1075321" cy="114731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939" y="346582"/>
            <a:ext cx="57626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156094"/>
                </a:solidFill>
                <a:latin typeface="Arial"/>
                <a:cs typeface="Arial"/>
              </a:rPr>
              <a:t>Бланк</a:t>
            </a:r>
            <a:r>
              <a:rPr sz="2800" b="1" spc="-105" dirty="0">
                <a:solidFill>
                  <a:srgbClr val="156094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156094"/>
                </a:solidFill>
                <a:latin typeface="Arial"/>
                <a:cs typeface="Arial"/>
              </a:rPr>
              <a:t>итогового</a:t>
            </a:r>
            <a:r>
              <a:rPr sz="2800" b="1" spc="-105" dirty="0">
                <a:solidFill>
                  <a:srgbClr val="156094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156094"/>
                </a:solidFill>
                <a:latin typeface="Arial"/>
                <a:cs typeface="Arial"/>
              </a:rPr>
              <a:t>собеседования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15265" y="1039939"/>
            <a:ext cx="339534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78180">
              <a:lnSpc>
                <a:spcPct val="100000"/>
              </a:lnSpc>
              <a:spcBef>
                <a:spcPts val="100"/>
              </a:spcBef>
            </a:pPr>
            <a:r>
              <a:rPr sz="2800" spc="-35" dirty="0">
                <a:latin typeface="Microsoft Sans Serif"/>
                <a:cs typeface="Microsoft Sans Serif"/>
              </a:rPr>
              <a:t>Данное</a:t>
            </a:r>
            <a:r>
              <a:rPr sz="2800" spc="-15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поле </a:t>
            </a:r>
            <a:r>
              <a:rPr sz="2800" spc="-30" dirty="0">
                <a:latin typeface="Microsoft Sans Serif"/>
                <a:cs typeface="Microsoft Sans Serif"/>
              </a:rPr>
              <a:t>заполняет</a:t>
            </a:r>
            <a:r>
              <a:rPr sz="2800" spc="-114" dirty="0">
                <a:latin typeface="Microsoft Sans Serif"/>
                <a:cs typeface="Microsoft Sans Serif"/>
              </a:rPr>
              <a:t> </a:t>
            </a:r>
            <a:r>
              <a:rPr sz="2800" b="1" spc="-10" dirty="0">
                <a:latin typeface="Arial"/>
                <a:cs typeface="Arial"/>
              </a:rPr>
              <a:t>участник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16461" y="2950464"/>
            <a:ext cx="109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Segoe UI Symbol"/>
                <a:cs typeface="Segoe UI Symbol"/>
              </a:rPr>
              <a:t>•</a:t>
            </a:r>
            <a:endParaRPr sz="160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6461" y="3924630"/>
            <a:ext cx="109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Segoe UI Symbol"/>
                <a:cs typeface="Segoe UI Symbol"/>
              </a:rPr>
              <a:t>•</a:t>
            </a:r>
            <a:endParaRPr sz="1600">
              <a:latin typeface="Segoe UI Symbol"/>
              <a:cs typeface="Segoe UI 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20943" y="2448623"/>
            <a:ext cx="6029325" cy="177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7305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Категорически</a:t>
            </a:r>
            <a:r>
              <a:rPr sz="18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запрещается:</a:t>
            </a:r>
            <a:endParaRPr sz="180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  <a:spcBef>
                <a:spcPts val="2045"/>
              </a:spcBef>
            </a:pPr>
            <a:r>
              <a:rPr sz="1600" dirty="0">
                <a:latin typeface="Microsoft Sans Serif"/>
                <a:cs typeface="Microsoft Sans Serif"/>
              </a:rPr>
              <a:t>делать</a:t>
            </a:r>
            <a:r>
              <a:rPr sz="1600" spc="130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150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полях</a:t>
            </a:r>
            <a:r>
              <a:rPr sz="1600" spc="140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бланка,</a:t>
            </a:r>
            <a:r>
              <a:rPr sz="1600" spc="145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вне</a:t>
            </a:r>
            <a:r>
              <a:rPr sz="1600" spc="140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полей</a:t>
            </a:r>
            <a:r>
              <a:rPr sz="1600" spc="135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бланка</a:t>
            </a:r>
            <a:r>
              <a:rPr sz="1600" spc="135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или</a:t>
            </a:r>
            <a:r>
              <a:rPr sz="1600" spc="135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140" dirty="0">
                <a:latin typeface="Microsoft Sans Serif"/>
                <a:cs typeface="Microsoft Sans Serif"/>
              </a:rPr>
              <a:t>  </a:t>
            </a:r>
            <a:r>
              <a:rPr sz="1600" spc="-10" dirty="0">
                <a:latin typeface="Microsoft Sans Serif"/>
                <a:cs typeface="Microsoft Sans Serif"/>
              </a:rPr>
              <a:t>полях, </a:t>
            </a:r>
            <a:r>
              <a:rPr sz="1600" dirty="0">
                <a:latin typeface="Microsoft Sans Serif"/>
                <a:cs typeface="Microsoft Sans Serif"/>
              </a:rPr>
              <a:t>заполненных</a:t>
            </a:r>
            <a:r>
              <a:rPr sz="1600" spc="260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типографским</a:t>
            </a:r>
            <a:r>
              <a:rPr sz="1600" spc="260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способом,</a:t>
            </a:r>
            <a:r>
              <a:rPr sz="1600" spc="265" dirty="0">
                <a:latin typeface="Microsoft Sans Serif"/>
                <a:cs typeface="Microsoft Sans Serif"/>
              </a:rPr>
              <a:t>  </a:t>
            </a:r>
            <a:r>
              <a:rPr sz="1600" spc="-45" dirty="0">
                <a:latin typeface="Microsoft Sans Serif"/>
                <a:cs typeface="Microsoft Sans Serif"/>
              </a:rPr>
              <a:t>какие-</a:t>
            </a:r>
            <a:r>
              <a:rPr sz="1600" dirty="0">
                <a:latin typeface="Microsoft Sans Serif"/>
                <a:cs typeface="Microsoft Sans Serif"/>
              </a:rPr>
              <a:t>либо</a:t>
            </a:r>
            <a:r>
              <a:rPr sz="1600" spc="260" dirty="0">
                <a:latin typeface="Microsoft Sans Serif"/>
                <a:cs typeface="Microsoft Sans Serif"/>
              </a:rPr>
              <a:t>  </a:t>
            </a:r>
            <a:r>
              <a:rPr sz="1600" spc="-10" dirty="0">
                <a:latin typeface="Microsoft Sans Serif"/>
                <a:cs typeface="Microsoft Sans Serif"/>
              </a:rPr>
              <a:t>записи </a:t>
            </a:r>
            <a:r>
              <a:rPr sz="1600" dirty="0">
                <a:latin typeface="Microsoft Sans Serif"/>
                <a:cs typeface="Microsoft Sans Serif"/>
              </a:rPr>
              <a:t>и(или)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пометки,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не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относящиеся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к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содержанию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полей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бланка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6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600" dirty="0">
                <a:latin typeface="Microsoft Sans Serif"/>
                <a:cs typeface="Microsoft Sans Serif"/>
              </a:rPr>
              <a:t>использовать</a:t>
            </a:r>
            <a:r>
              <a:rPr sz="1600" spc="210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для</a:t>
            </a:r>
            <a:r>
              <a:rPr sz="1600" spc="215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заполнения</a:t>
            </a:r>
            <a:r>
              <a:rPr sz="1600" spc="215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бланка</a:t>
            </a:r>
            <a:r>
              <a:rPr sz="1600" spc="215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ручки</a:t>
            </a:r>
            <a:r>
              <a:rPr sz="1600" spc="215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с</a:t>
            </a:r>
            <a:r>
              <a:rPr sz="1600" spc="215" dirty="0">
                <a:latin typeface="Microsoft Sans Serif"/>
                <a:cs typeface="Microsoft Sans Serif"/>
              </a:rPr>
              <a:t>  </a:t>
            </a:r>
            <a:r>
              <a:rPr sz="1600" spc="-10" dirty="0">
                <a:latin typeface="Microsoft Sans Serif"/>
                <a:cs typeface="Microsoft Sans Serif"/>
              </a:rPr>
              <a:t>цветными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20943" y="4201464"/>
            <a:ext cx="6035675" cy="181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700"/>
              </a:lnSpc>
              <a:spcBef>
                <a:spcPts val="105"/>
              </a:spcBef>
            </a:pPr>
            <a:r>
              <a:rPr sz="1600" dirty="0">
                <a:latin typeface="Microsoft Sans Serif"/>
                <a:cs typeface="Microsoft Sans Serif"/>
              </a:rPr>
              <a:t>чернилами</a:t>
            </a:r>
            <a:r>
              <a:rPr sz="1600" spc="204" dirty="0">
                <a:latin typeface="Microsoft Sans Serif"/>
                <a:cs typeface="Microsoft Sans Serif"/>
              </a:rPr>
              <a:t>  </a:t>
            </a:r>
            <a:r>
              <a:rPr sz="1600" b="1" dirty="0">
                <a:latin typeface="Arial"/>
                <a:cs typeface="Arial"/>
              </a:rPr>
              <a:t>вместо</a:t>
            </a:r>
            <a:r>
              <a:rPr sz="1600" b="1" spc="185" dirty="0">
                <a:latin typeface="Arial"/>
                <a:cs typeface="Arial"/>
              </a:rPr>
              <a:t>  </a:t>
            </a:r>
            <a:r>
              <a:rPr sz="1600" b="1" dirty="0">
                <a:latin typeface="Arial"/>
                <a:cs typeface="Arial"/>
              </a:rPr>
              <a:t>ручки</a:t>
            </a:r>
            <a:r>
              <a:rPr sz="1600" b="1" spc="185" dirty="0">
                <a:latin typeface="Arial"/>
                <a:cs typeface="Arial"/>
              </a:rPr>
              <a:t>  </a:t>
            </a:r>
            <a:r>
              <a:rPr sz="1600" b="1" dirty="0">
                <a:latin typeface="Arial"/>
                <a:cs typeface="Arial"/>
              </a:rPr>
              <a:t>с</a:t>
            </a:r>
            <a:r>
              <a:rPr sz="1600" b="1" spc="185" dirty="0">
                <a:latin typeface="Arial"/>
                <a:cs typeface="Arial"/>
              </a:rPr>
              <a:t>  </a:t>
            </a:r>
            <a:r>
              <a:rPr sz="1600" b="1" dirty="0">
                <a:latin typeface="Arial"/>
                <a:cs typeface="Arial"/>
              </a:rPr>
              <a:t>чернилами</a:t>
            </a:r>
            <a:r>
              <a:rPr sz="1600" b="1" spc="185" dirty="0">
                <a:latin typeface="Arial"/>
                <a:cs typeface="Arial"/>
              </a:rPr>
              <a:t>  </a:t>
            </a:r>
            <a:r>
              <a:rPr sz="1600" b="1" dirty="0">
                <a:latin typeface="Arial"/>
                <a:cs typeface="Arial"/>
              </a:rPr>
              <a:t>черного</a:t>
            </a:r>
            <a:r>
              <a:rPr sz="1600" b="1" spc="180" dirty="0">
                <a:latin typeface="Arial"/>
                <a:cs typeface="Arial"/>
              </a:rPr>
              <a:t>  </a:t>
            </a:r>
            <a:r>
              <a:rPr sz="1600" b="1" spc="-10" dirty="0">
                <a:latin typeface="Arial"/>
                <a:cs typeface="Arial"/>
              </a:rPr>
              <a:t>цвета</a:t>
            </a:r>
            <a:r>
              <a:rPr sz="1600" spc="-10" dirty="0">
                <a:latin typeface="Microsoft Sans Serif"/>
                <a:cs typeface="Microsoft Sans Serif"/>
              </a:rPr>
              <a:t>, </a:t>
            </a:r>
            <a:r>
              <a:rPr sz="1600" dirty="0">
                <a:latin typeface="Microsoft Sans Serif"/>
                <a:cs typeface="Microsoft Sans Serif"/>
              </a:rPr>
              <a:t>карандаш,</a:t>
            </a:r>
            <a:r>
              <a:rPr sz="1600" spc="155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средства</a:t>
            </a:r>
            <a:r>
              <a:rPr sz="1600" spc="155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для</a:t>
            </a:r>
            <a:r>
              <a:rPr sz="1600" spc="150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исправления</a:t>
            </a:r>
            <a:r>
              <a:rPr sz="1600" spc="150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внесенной</a:t>
            </a:r>
            <a:r>
              <a:rPr sz="1600" spc="155" dirty="0">
                <a:latin typeface="Microsoft Sans Serif"/>
                <a:cs typeface="Microsoft Sans Serif"/>
              </a:rPr>
              <a:t> 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150" dirty="0">
                <a:latin typeface="Microsoft Sans Serif"/>
                <a:cs typeface="Microsoft Sans Serif"/>
              </a:rPr>
              <a:t>  </a:t>
            </a:r>
            <a:r>
              <a:rPr sz="1600" spc="-10" dirty="0">
                <a:latin typeface="Microsoft Sans Serif"/>
                <a:cs typeface="Microsoft Sans Serif"/>
              </a:rPr>
              <a:t>бланк информации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(корректирующую жидкость,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ластик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др.)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885"/>
              </a:spcBef>
            </a:pPr>
            <a:endParaRPr sz="1600">
              <a:latin typeface="Microsoft Sans Serif"/>
              <a:cs typeface="Microsoft Sans Serif"/>
            </a:endParaRPr>
          </a:p>
          <a:p>
            <a:pPr marL="1811020" marR="488950" indent="-962660">
              <a:lnSpc>
                <a:spcPct val="100000"/>
              </a:lnSpc>
            </a:pP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заполняется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гелевой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или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капиллярной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ручкой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6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чернилами</a:t>
            </a:r>
            <a:r>
              <a:rPr sz="16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черного</a:t>
            </a:r>
            <a:r>
              <a:rPr sz="16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цвета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60154" y="900353"/>
            <a:ext cx="6078855" cy="5701030"/>
            <a:chOff x="560154" y="900353"/>
            <a:chExt cx="6078855" cy="570103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602" y="900353"/>
              <a:ext cx="4459325" cy="570024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79602" y="900722"/>
              <a:ext cx="4459605" cy="5700395"/>
            </a:xfrm>
            <a:custGeom>
              <a:avLst/>
              <a:gdLst/>
              <a:ahLst/>
              <a:cxnLst/>
              <a:rect l="l" t="t" r="r" b="b"/>
              <a:pathLst>
                <a:path w="4459605" h="5700395">
                  <a:moveTo>
                    <a:pt x="0" y="0"/>
                  </a:moveTo>
                  <a:lnTo>
                    <a:pt x="4459312" y="0"/>
                  </a:lnTo>
                  <a:lnTo>
                    <a:pt x="4459312" y="5700242"/>
                  </a:lnTo>
                  <a:lnTo>
                    <a:pt x="0" y="570024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9234" y="939241"/>
              <a:ext cx="4459605" cy="2223770"/>
            </a:xfrm>
            <a:custGeom>
              <a:avLst/>
              <a:gdLst/>
              <a:ahLst/>
              <a:cxnLst/>
              <a:rect l="l" t="t" r="r" b="b"/>
              <a:pathLst>
                <a:path w="4459605" h="2223770">
                  <a:moveTo>
                    <a:pt x="2229840" y="2223719"/>
                  </a:moveTo>
                  <a:lnTo>
                    <a:pt x="0" y="2223719"/>
                  </a:lnTo>
                  <a:lnTo>
                    <a:pt x="0" y="0"/>
                  </a:lnTo>
                  <a:lnTo>
                    <a:pt x="4459325" y="0"/>
                  </a:lnTo>
                  <a:lnTo>
                    <a:pt x="4459325" y="2223719"/>
                  </a:lnTo>
                  <a:lnTo>
                    <a:pt x="2229840" y="2223719"/>
                  </a:lnTo>
                  <a:close/>
                </a:path>
              </a:pathLst>
            </a:custGeom>
            <a:ln w="3815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71403" y="1728000"/>
              <a:ext cx="2352675" cy="1000125"/>
            </a:xfrm>
            <a:custGeom>
              <a:avLst/>
              <a:gdLst/>
              <a:ahLst/>
              <a:cxnLst/>
              <a:rect l="l" t="t" r="r" b="b"/>
              <a:pathLst>
                <a:path w="2352675" h="1000125">
                  <a:moveTo>
                    <a:pt x="2352598" y="0"/>
                  </a:moveTo>
                  <a:lnTo>
                    <a:pt x="0" y="999718"/>
                  </a:lnTo>
                </a:path>
              </a:pathLst>
            </a:custGeom>
            <a:ln w="2915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96156" y="2685237"/>
              <a:ext cx="97790" cy="80645"/>
            </a:xfrm>
            <a:custGeom>
              <a:avLst/>
              <a:gdLst/>
              <a:ahLst/>
              <a:cxnLst/>
              <a:rect l="l" t="t" r="r" b="b"/>
              <a:pathLst>
                <a:path w="97789" h="80644">
                  <a:moveTo>
                    <a:pt x="63360" y="0"/>
                  </a:moveTo>
                  <a:lnTo>
                    <a:pt x="0" y="74523"/>
                  </a:lnTo>
                  <a:lnTo>
                    <a:pt x="97561" y="80645"/>
                  </a:lnTo>
                  <a:lnTo>
                    <a:pt x="633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Рисунок 14" descr="Изображение выглядит как текст, Шрифт, Графика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AAAB1F7-6FA3-238A-DED9-C3C2919110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76" y="288747"/>
            <a:ext cx="2419024" cy="7404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8557" y="647636"/>
            <a:ext cx="1524596" cy="8571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1656" y="418947"/>
            <a:ext cx="44577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156094"/>
                </a:solidFill>
                <a:latin typeface="Arial"/>
                <a:cs typeface="Arial"/>
              </a:rPr>
              <a:t>Итоговое</a:t>
            </a:r>
            <a:r>
              <a:rPr sz="2800" b="1" spc="-180" dirty="0">
                <a:solidFill>
                  <a:srgbClr val="156094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156094"/>
                </a:solidFill>
                <a:latin typeface="Arial"/>
                <a:cs typeface="Arial"/>
              </a:rPr>
              <a:t>собеседование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04021" y="1017270"/>
            <a:ext cx="27571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Microsoft Sans Serif"/>
                <a:cs typeface="Microsoft Sans Serif"/>
              </a:rPr>
              <a:t>2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части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- 4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задания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017" y="1687944"/>
            <a:ext cx="3143250" cy="70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452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D74B5"/>
                </a:solidFill>
                <a:latin typeface="Arial"/>
                <a:cs typeface="Arial"/>
              </a:rPr>
              <a:t>1</a:t>
            </a:r>
            <a:r>
              <a:rPr sz="1800" b="1" spc="-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D74B5"/>
                </a:solidFill>
                <a:latin typeface="Arial"/>
                <a:cs typeface="Arial"/>
              </a:rPr>
              <a:t>часть: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600" b="1" dirty="0">
                <a:latin typeface="Arial"/>
                <a:cs typeface="Arial"/>
              </a:rPr>
              <a:t>Задание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–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чтение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текста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вслух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0017" y="2850019"/>
            <a:ext cx="59334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Задание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–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пересказ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текста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привлечением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дополнительной информации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57983" y="1050378"/>
            <a:ext cx="1170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63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время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на </a:t>
            </a:r>
            <a:r>
              <a:rPr sz="1800" spc="-40" dirty="0">
                <a:latin typeface="Microsoft Sans Serif"/>
                <a:cs typeface="Microsoft Sans Serif"/>
              </a:rPr>
              <a:t>подготовку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28020" y="1112659"/>
            <a:ext cx="99821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725" marR="5080" indent="-2006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время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на </a:t>
            </a:r>
            <a:r>
              <a:rPr sz="1800" spc="-10" dirty="0">
                <a:latin typeface="Microsoft Sans Serif"/>
                <a:cs typeface="Microsoft Sans Serif"/>
              </a:rPr>
              <a:t>ответ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11819" y="2047582"/>
            <a:ext cx="10394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Microsoft Sans Serif"/>
                <a:cs typeface="Microsoft Sans Serif"/>
              </a:rPr>
              <a:t>до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2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минут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74684" y="2047582"/>
            <a:ext cx="10394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Microsoft Sans Serif"/>
                <a:cs typeface="Microsoft Sans Serif"/>
              </a:rPr>
              <a:t>до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2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минут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44940" y="3051987"/>
            <a:ext cx="10394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Microsoft Sans Serif"/>
                <a:cs typeface="Microsoft Sans Serif"/>
              </a:rPr>
              <a:t>до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2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минут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09227" y="3051987"/>
            <a:ext cx="1038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Microsoft Sans Serif"/>
                <a:cs typeface="Microsoft Sans Serif"/>
              </a:rPr>
              <a:t>до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3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минут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3297" y="3775582"/>
            <a:ext cx="929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D74B5"/>
                </a:solidFill>
                <a:latin typeface="Arial"/>
                <a:cs typeface="Arial"/>
              </a:rPr>
              <a:t>2</a:t>
            </a:r>
            <a:r>
              <a:rPr sz="1800" b="1" spc="-5" dirty="0">
                <a:solidFill>
                  <a:srgbClr val="2D74B5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D74B5"/>
                </a:solidFill>
                <a:latin typeface="Arial"/>
                <a:cs typeface="Arial"/>
              </a:rPr>
              <a:t>часть: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3293" y="4231703"/>
            <a:ext cx="55397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Задание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3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–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тематическое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монологическое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высказывание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3293" y="4718062"/>
            <a:ext cx="29800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Задание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4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–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участие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-10" dirty="0">
                <a:latin typeface="Microsoft Sans Serif"/>
                <a:cs typeface="Microsoft Sans Serif"/>
              </a:rPr>
              <a:t> диалоге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44940" y="4276344"/>
            <a:ext cx="11849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Microsoft Sans Serif"/>
                <a:cs typeface="Microsoft Sans Serif"/>
              </a:rPr>
              <a:t>до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1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минуты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085268" y="4276344"/>
            <a:ext cx="10394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Microsoft Sans Serif"/>
                <a:cs typeface="Microsoft Sans Serif"/>
              </a:rPr>
              <a:t>до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3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минут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636393" y="5184000"/>
            <a:ext cx="3244215" cy="0"/>
          </a:xfrm>
          <a:custGeom>
            <a:avLst/>
            <a:gdLst/>
            <a:ahLst/>
            <a:cxnLst/>
            <a:rect l="l" t="t" r="r" b="b"/>
            <a:pathLst>
              <a:path w="3244215">
                <a:moveTo>
                  <a:pt x="0" y="0"/>
                </a:moveTo>
                <a:lnTo>
                  <a:pt x="3243605" y="0"/>
                </a:lnTo>
              </a:path>
            </a:pathLst>
          </a:custGeom>
          <a:ln w="19079">
            <a:solidFill>
              <a:srgbClr val="295F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606776" y="4784305"/>
            <a:ext cx="3018790" cy="1341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235" algn="ctr">
              <a:lnSpc>
                <a:spcPct val="100000"/>
              </a:lnSpc>
              <a:spcBef>
                <a:spcPts val="95"/>
              </a:spcBef>
              <a:tabLst>
                <a:tab pos="1068705" algn="l"/>
              </a:tabLst>
            </a:pPr>
            <a:r>
              <a:rPr sz="1600" spc="-50" dirty="0">
                <a:latin typeface="Microsoft Sans Serif"/>
                <a:cs typeface="Microsoft Sans Serif"/>
              </a:rPr>
              <a:t>-</a:t>
            </a:r>
            <a:r>
              <a:rPr sz="1600" dirty="0">
                <a:latin typeface="Microsoft Sans Serif"/>
                <a:cs typeface="Microsoft Sans Serif"/>
              </a:rPr>
              <a:t>	до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3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минут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Microsoft Sans Serif"/>
              <a:cs typeface="Microsoft Sans Serif"/>
            </a:endParaRPr>
          </a:p>
          <a:p>
            <a:pPr marL="12700" marR="5080" indent="480695">
              <a:lnSpc>
                <a:spcPct val="114599"/>
              </a:lnSpc>
            </a:pPr>
            <a:r>
              <a:rPr sz="1600" dirty="0">
                <a:latin typeface="Microsoft Sans Serif"/>
                <a:cs typeface="Microsoft Sans Serif"/>
              </a:rPr>
              <a:t>Общее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время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ответа, включая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время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на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подготовку,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b="1" spc="-50" dirty="0"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  <a:p>
            <a:pPr marL="54610" algn="ctr">
              <a:lnSpc>
                <a:spcPct val="100000"/>
              </a:lnSpc>
              <a:spcBef>
                <a:spcPts val="280"/>
              </a:spcBef>
            </a:pP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15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16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минут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7642" y="5221084"/>
            <a:ext cx="7553325" cy="1180465"/>
          </a:xfrm>
          <a:prstGeom prst="rect">
            <a:avLst/>
          </a:prstGeom>
          <a:ln w="35999">
            <a:solidFill>
              <a:srgbClr val="3364A3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254000" marR="256540" algn="ctr">
              <a:lnSpc>
                <a:spcPct val="100000"/>
              </a:lnSpc>
              <a:spcBef>
                <a:spcPts val="350"/>
              </a:spcBef>
            </a:pPr>
            <a:r>
              <a:rPr sz="1600" spc="-20" dirty="0">
                <a:latin typeface="Microsoft Sans Serif"/>
                <a:cs typeface="Microsoft Sans Serif"/>
              </a:rPr>
              <a:t>Для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участников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ИС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ОВЗ,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участников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ИС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409" dirty="0">
                <a:latin typeface="Microsoft Sans Serif"/>
                <a:cs typeface="Microsoft Sans Serif"/>
              </a:rPr>
              <a:t>–</a:t>
            </a:r>
            <a:r>
              <a:rPr sz="1600" spc="-30" dirty="0">
                <a:latin typeface="Microsoft Sans Serif"/>
                <a:cs typeface="Microsoft Sans Serif"/>
              </a:rPr>
              <a:t> детей-</a:t>
            </a:r>
            <a:r>
              <a:rPr sz="1600" dirty="0">
                <a:latin typeface="Microsoft Sans Serif"/>
                <a:cs typeface="Microsoft Sans Serif"/>
              </a:rPr>
              <a:t>инвалидов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инвалидов </a:t>
            </a:r>
            <a:r>
              <a:rPr sz="1600" spc="-20" dirty="0">
                <a:latin typeface="Microsoft Sans Serif"/>
                <a:cs typeface="Microsoft Sans Serif"/>
              </a:rPr>
              <a:t>продолжительность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проведения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ИС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увеличивается</a:t>
            </a:r>
            <a:endParaRPr sz="1600">
              <a:latin typeface="Microsoft Sans Serif"/>
              <a:cs typeface="Microsoft Sans Serif"/>
            </a:endParaRPr>
          </a:p>
          <a:p>
            <a:pPr marL="288925" marR="287655" algn="ctr">
              <a:lnSpc>
                <a:spcPts val="1920"/>
              </a:lnSpc>
              <a:spcBef>
                <a:spcPts val="50"/>
              </a:spcBef>
            </a:pP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на</a:t>
            </a:r>
            <a:r>
              <a:rPr sz="16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30</a:t>
            </a:r>
            <a:r>
              <a:rPr sz="16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минут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(т.е.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общая</a:t>
            </a:r>
            <a:r>
              <a:rPr sz="1600" spc="-20" dirty="0">
                <a:latin typeface="Microsoft Sans Serif"/>
                <a:cs typeface="Microsoft Sans Serif"/>
              </a:rPr>
              <a:t> продолжительность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ИС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для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указанных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категорий участников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составляет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среднем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45</a:t>
            </a:r>
            <a:r>
              <a:rPr sz="16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минут)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1" name="Рисунок 20" descr="Изображение выглядит как текст, Шрифт, Графика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8829929-C6B6-9356-06F2-B23532C44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832" y="275119"/>
            <a:ext cx="2419024" cy="7404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580" y="418947"/>
            <a:ext cx="68433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156094"/>
                </a:solidFill>
                <a:latin typeface="Arial"/>
                <a:cs typeface="Arial"/>
              </a:rPr>
              <a:t>Проведение</a:t>
            </a:r>
            <a:r>
              <a:rPr sz="2800" b="1" spc="-140" dirty="0">
                <a:solidFill>
                  <a:srgbClr val="156094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156094"/>
                </a:solidFill>
                <a:latin typeface="Arial"/>
                <a:cs typeface="Arial"/>
              </a:rPr>
              <a:t>итогового</a:t>
            </a:r>
            <a:r>
              <a:rPr sz="2800" b="1" spc="-155" dirty="0">
                <a:solidFill>
                  <a:srgbClr val="156094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156094"/>
                </a:solidFill>
                <a:latin typeface="Arial"/>
                <a:cs typeface="Arial"/>
              </a:rPr>
              <a:t>собеседования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4262" y="1112659"/>
            <a:ext cx="9462135" cy="1761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latin typeface="Microsoft Sans Serif"/>
                <a:cs typeface="Microsoft Sans Serif"/>
              </a:rPr>
              <a:t>Оценивание</a:t>
            </a:r>
            <a:r>
              <a:rPr sz="2200" spc="-9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выполнения</a:t>
            </a:r>
            <a:r>
              <a:rPr sz="2200" spc="-10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заданий</a:t>
            </a:r>
            <a:r>
              <a:rPr sz="2200" spc="-95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итогового</a:t>
            </a:r>
            <a:r>
              <a:rPr sz="2200" spc="-9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собеседования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865"/>
              </a:spcBef>
            </a:pP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Microsoft Sans Serif"/>
                <a:cs typeface="Microsoft Sans Serif"/>
              </a:rPr>
              <a:t>Общее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количество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баллов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за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выполнение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всей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работы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409" dirty="0">
                <a:latin typeface="Microsoft Sans Serif"/>
                <a:cs typeface="Microsoft Sans Serif"/>
              </a:rPr>
              <a:t>–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spc="-20" dirty="0">
                <a:latin typeface="Microsoft Sans Serif"/>
                <a:cs typeface="Microsoft Sans Serif"/>
              </a:rPr>
              <a:t>Участник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ИС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получает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«зачёт»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случае,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если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за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выполнение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всей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работы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он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набрал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sz="16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или</a:t>
            </a:r>
            <a:r>
              <a:rPr sz="16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более баллов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4417" y="3632301"/>
            <a:ext cx="7299325" cy="755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Microsoft Sans Serif"/>
                <a:cs typeface="Microsoft Sans Serif"/>
              </a:rPr>
              <a:t>Проверка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оценивание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ИС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комиссией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по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проверке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ИС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должны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завершиться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не</a:t>
            </a:r>
            <a:r>
              <a:rPr sz="16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позднее</a:t>
            </a:r>
            <a:r>
              <a:rPr sz="16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чем</a:t>
            </a:r>
            <a:r>
              <a:rPr sz="16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через</a:t>
            </a:r>
            <a:r>
              <a:rPr sz="16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пять</a:t>
            </a:r>
            <a:r>
              <a:rPr sz="16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календарных</a:t>
            </a:r>
            <a:r>
              <a:rPr sz="16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дней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даты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проведения</a:t>
            </a:r>
            <a:r>
              <a:rPr sz="1600" spc="-35" dirty="0">
                <a:latin typeface="Microsoft Sans Serif"/>
                <a:cs typeface="Microsoft Sans Serif"/>
              </a:rPr>
              <a:t> ИС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(1</a:t>
            </a:r>
            <a:r>
              <a:rPr lang="ru-RU" sz="1600" b="1" spc="-1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.02.202</a:t>
            </a:r>
            <a:r>
              <a:rPr lang="ru-RU" sz="1600" b="1" spc="-1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6912" y="4896002"/>
            <a:ext cx="1610639" cy="14569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03994" y="3383648"/>
            <a:ext cx="1292034" cy="1292034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Шрифт, Графика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02DEDE9-9D9C-4026-C41E-AAF8876027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13" y="275119"/>
            <a:ext cx="2419024" cy="7404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ригами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70A957E-F388-6873-A1B2-924D5CE5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175692"/>
            <a:ext cx="8107501" cy="6072708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Шрифт, Графика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2755B79-9C40-F7EF-FFEB-6CF1BC35EE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76" y="350774"/>
            <a:ext cx="2419024" cy="74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91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556</Words>
  <Application>Microsoft Office PowerPoint</Application>
  <PresentationFormat>Широкоэкранный</PresentationFormat>
  <Paragraphs>71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Microsoft Sans Serif</vt:lpstr>
      <vt:lpstr>Segoe UI Symbol</vt:lpstr>
      <vt:lpstr>Trebuchet MS</vt:lpstr>
      <vt:lpstr>Office Theme</vt:lpstr>
      <vt:lpstr>Министерство образования и науки Курской области</vt:lpstr>
      <vt:lpstr>Федеральные нормативные документы</vt:lpstr>
      <vt:lpstr>Участники итогового собеседования</vt:lpstr>
      <vt:lpstr>Проведение итогового собеседования</vt:lpstr>
      <vt:lpstr>Бланк итогового собеседования</vt:lpstr>
      <vt:lpstr>Итоговое собеседование</vt:lpstr>
      <vt:lpstr>Проведение итогового собеседования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Видео</dc:creator>
  <cp:lastModifiedBy>Екатерина Шор</cp:lastModifiedBy>
  <cp:revision>12</cp:revision>
  <dcterms:created xsi:type="dcterms:W3CDTF">2026-01-22T18:51:11Z</dcterms:created>
  <dcterms:modified xsi:type="dcterms:W3CDTF">2026-01-22T20:02:13Z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2025-01-31T00:00:00Z</vt:filetime>
  </property>
  <property fmtid="{D5CDD505-2E9C-101B-9397-08002B2CF9AE}" pid="3" name="Creator">
    <vt:lpwstr>Impress</vt:lpwstr>
  </property>
  <property fmtid="{D5CDD505-2E9C-101B-9397-08002B2CF9AE}" pid="4" name="Producer">
    <vt:lpwstr>LibreOffice 6.4</vt:lpwstr>
  </property>
  <property fmtid="{D5CDD505-2E9C-101B-9397-08002B2CF9AE}" pid="5" name="LastSaved">
    <vt:filetime>2025-01-31T00:00:00Z</vt:filetime>
  </property>
</Properties>
</file>