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9" r:id="rId2"/>
    <p:sldId id="257" r:id="rId3"/>
    <p:sldId id="258" r:id="rId4"/>
    <p:sldId id="256" r:id="rId5"/>
    <p:sldId id="260" r:id="rId6"/>
    <p:sldId id="261" r:id="rId7"/>
    <p:sldId id="264" r:id="rId8"/>
    <p:sldId id="262" r:id="rId9"/>
    <p:sldId id="265" r:id="rId10"/>
    <p:sldId id="266" r:id="rId11"/>
    <p:sldId id="263" r:id="rId12"/>
    <p:sldId id="269" r:id="rId13"/>
    <p:sldId id="270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DDE3-2538-4172-A2F3-25F33E1D2AA3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C2CF-7B2F-4387-B5BA-2EFCA7E63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C2CF-7B2F-4387-B5BA-2EFCA7E635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0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5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8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4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5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9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7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3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20AA1-0349-401C-BDD2-32EF9B74504E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EFEEFF-4AD7-4F46-91F1-DBA9B73EC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1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592" t="21012" r="30674" b="29819"/>
          <a:stretch/>
        </p:blipFill>
        <p:spPr>
          <a:xfrm>
            <a:off x="8009792" y="580291"/>
            <a:ext cx="3165231" cy="1899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60585" y="1661745"/>
            <a:ext cx="10014438" cy="43612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Как подать заявление в лагерь с дневным пребыванием на базе школы 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или на оздоровительную смену на базе стационарного загородного лагеря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В ЭЛЕКТРОННОМ ВИДЕ </a:t>
            </a:r>
            <a:br>
              <a:rPr lang="ru-RU" sz="3200" b="1" dirty="0">
                <a:solidFill>
                  <a:srgbClr val="002060"/>
                </a:solidFill>
                <a:latin typeface="+mn-lt"/>
              </a:rPr>
            </a:br>
            <a:r>
              <a:rPr lang="ru-RU" sz="3200" b="1" dirty="0">
                <a:solidFill>
                  <a:srgbClr val="002060"/>
                </a:solidFill>
                <a:latin typeface="+mn-lt"/>
              </a:rPr>
              <a:t>через Единый портал государственных и муниципальных услуг </a:t>
            </a:r>
          </a:p>
        </p:txBody>
      </p:sp>
    </p:spTree>
    <p:extLst>
      <p:ext uri="{BB962C8B-B14F-4D97-AF65-F5344CB8AC3E}">
        <p14:creationId xmlns:p14="http://schemas.microsoft.com/office/powerpoint/2010/main" val="23812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097" y="5353235"/>
            <a:ext cx="10355034" cy="3456656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3600" b="1" dirty="0"/>
            </a:br>
            <a:r>
              <a:rPr lang="ru-RU" sz="2800" b="1" dirty="0"/>
              <a:t>Первоочередным правом получения путевки пользуются дети родителей (законных представителей)  - </a:t>
            </a:r>
            <a:br>
              <a:rPr lang="ru-RU" sz="2800" b="1" dirty="0"/>
            </a:br>
            <a:r>
              <a:rPr lang="ru-RU" sz="2800" b="1" dirty="0"/>
              <a:t>участников специальной военной операции, </a:t>
            </a:r>
            <a:br>
              <a:rPr lang="ru-RU" sz="2800" b="1" dirty="0"/>
            </a:br>
            <a:r>
              <a:rPr lang="ru-RU" sz="2800" b="1" dirty="0"/>
              <a:t>находящиеся в трудной жизненной ситуации,</a:t>
            </a:r>
            <a:br>
              <a:rPr lang="ru-RU" sz="2800" b="1" dirty="0"/>
            </a:br>
            <a:r>
              <a:rPr lang="ru-RU" sz="2800" b="1" dirty="0"/>
              <a:t>из многодетных семей,  </a:t>
            </a:r>
            <a:br>
              <a:rPr lang="ru-RU" sz="2800" b="1" dirty="0"/>
            </a:br>
            <a:r>
              <a:rPr lang="ru-RU" sz="2800" b="1" dirty="0"/>
              <a:t>иных категорий в соответствии с законодательством Российской Федерации</a:t>
            </a: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i="1" dirty="0"/>
            </a:br>
            <a:br>
              <a:rPr lang="ru-RU" sz="2800" b="1" dirty="0"/>
            </a:br>
            <a:br>
              <a:rPr lang="ru-RU" sz="2800" b="1" dirty="0"/>
            </a:br>
            <a:br>
              <a:rPr lang="ru-RU" sz="3600" b="1" dirty="0"/>
            </a:br>
            <a:endParaRPr lang="ru-RU" sz="3600" b="1" dirty="0"/>
          </a:p>
        </p:txBody>
      </p:sp>
      <p:sp>
        <p:nvSpPr>
          <p:cNvPr id="2" name="Блок-схема: узел 1"/>
          <p:cNvSpPr/>
          <p:nvPr/>
        </p:nvSpPr>
        <p:spPr>
          <a:xfrm>
            <a:off x="1464208" y="2970258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464208" y="3787224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468269" y="3378741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473086" y="4234103"/>
            <a:ext cx="281353" cy="26376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0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53" t="5119" r="-1390" b="19780"/>
          <a:stretch/>
        </p:blipFill>
        <p:spPr>
          <a:xfrm>
            <a:off x="2013438" y="1670538"/>
            <a:ext cx="7807808" cy="4413739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7.Укажите организацию и период отдыха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1055" y="4825185"/>
            <a:ext cx="3946358" cy="5005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latin typeface="Bahnschrift Light Condensed" panose="020B0502040204020203" pitchFamily="34" charset="0"/>
              </a:rPr>
              <a:t>1</a:t>
            </a:r>
            <a:r>
              <a:rPr lang="ru-RU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 Light" panose="020B0502040204020203" pitchFamily="34" charset="0"/>
              </a:rPr>
              <a:t>1.06.2026-18.06.2026</a:t>
            </a:r>
          </a:p>
        </p:txBody>
      </p:sp>
    </p:spTree>
    <p:extLst>
      <p:ext uri="{BB962C8B-B14F-4D97-AF65-F5344CB8AC3E}">
        <p14:creationId xmlns:p14="http://schemas.microsoft.com/office/powerpoint/2010/main" val="144059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44" t="4568" r="107" b="21500"/>
          <a:stretch/>
        </p:blipFill>
        <p:spPr>
          <a:xfrm>
            <a:off x="1793632" y="2294792"/>
            <a:ext cx="7908982" cy="3420208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8.Выберите подразделение</a:t>
            </a:r>
          </a:p>
          <a:p>
            <a:pPr algn="l"/>
            <a:r>
              <a:rPr lang="ru-RU" sz="2400" b="1" dirty="0"/>
              <a:t>*в качестве подразделения необходимо выбрать общеобразовательную организацию, в которой обучается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25154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871002" y="2347548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9.Способ получения результата</a:t>
            </a:r>
          </a:p>
          <a:p>
            <a:pPr algn="l"/>
            <a:r>
              <a:rPr lang="ru-RU" sz="2800" b="1" dirty="0"/>
              <a:t>*предусмотрен </a:t>
            </a:r>
            <a:r>
              <a:rPr lang="ru-RU" sz="2800" b="1" dirty="0">
                <a:solidFill>
                  <a:srgbClr val="0070C0"/>
                </a:solidFill>
              </a:rPr>
              <a:t>только</a:t>
            </a:r>
            <a:r>
              <a:rPr lang="ru-RU" sz="2800" b="1" dirty="0"/>
              <a:t> электронный способ получения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66240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62" t="5529" r="-4962" b="32884"/>
          <a:stretch/>
        </p:blipFill>
        <p:spPr>
          <a:xfrm>
            <a:off x="1747910" y="1916725"/>
            <a:ext cx="8151058" cy="385982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1186962" y="723643"/>
            <a:ext cx="10366130" cy="6567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b="1" dirty="0"/>
              <a:t>10. Отправьте заявление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230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956" y="666153"/>
            <a:ext cx="10095989" cy="1468800"/>
          </a:xfrm>
        </p:spPr>
        <p:txBody>
          <a:bodyPr>
            <a:normAutofit/>
          </a:bodyPr>
          <a:lstStyle/>
          <a:p>
            <a:r>
              <a:rPr lang="ru-RU" sz="3600" b="1" dirty="0"/>
              <a:t>11.Результат будет направлен в Ваш личный кабинет в ЕПГУ. Срок услуги 6 рабочих дней.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85" y="3164541"/>
            <a:ext cx="8247183" cy="2100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646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740" y="2315051"/>
            <a:ext cx="9609668" cy="1468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4726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0923" y="874766"/>
            <a:ext cx="9574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1.Зайдите в личный кабинет Единого портала предоставления государственных и муниципальных услуг </a:t>
            </a:r>
            <a:r>
              <a:rPr lang="ru-RU" sz="4000" b="1" dirty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https://www.gosuslugi.ru/</a:t>
            </a:r>
            <a:endParaRPr lang="en-US" sz="4000" b="1" dirty="0">
              <a:ln w="3175" cmpd="sng">
                <a:noFill/>
              </a:ln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  </a:t>
            </a:r>
          </a:p>
          <a:p>
            <a:r>
              <a:rPr lang="ru-RU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Выберите услугу «Организация отдыха     детей в каникулярное время»</a:t>
            </a:r>
          </a:p>
        </p:txBody>
      </p:sp>
    </p:spTree>
    <p:extLst>
      <p:ext uri="{BB962C8B-B14F-4D97-AF65-F5344CB8AC3E}">
        <p14:creationId xmlns:p14="http://schemas.microsoft.com/office/powerpoint/2010/main" val="229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175" t="5158" r="-965" b="6964"/>
          <a:stretch/>
        </p:blipFill>
        <p:spPr>
          <a:xfrm>
            <a:off x="1116624" y="844062"/>
            <a:ext cx="9856176" cy="5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9365" y="3123943"/>
            <a:ext cx="9563097" cy="1623902"/>
          </a:xfrm>
        </p:spPr>
        <p:txBody>
          <a:bodyPr>
            <a:noAutofit/>
          </a:bodyPr>
          <a:lstStyle/>
          <a:p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br>
              <a:rPr lang="ru-RU" sz="3600" b="1" dirty="0"/>
            </a:b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4800" b="1" dirty="0"/>
            </a:br>
            <a:br>
              <a:rPr lang="ru-RU" sz="3600" b="1" dirty="0"/>
            </a:br>
            <a:r>
              <a:rPr lang="ru-RU" sz="3600" b="1" dirty="0"/>
              <a:t>Результатом предоставления услуги «Организация отдыха детей в каникулярное время»</a:t>
            </a:r>
            <a:r>
              <a:rPr lang="ru-RU" sz="3600" dirty="0">
                <a:latin typeface="Arial" panose="020B0604020202020204" pitchFamily="34" charset="0"/>
              </a:rPr>
              <a:t> </a:t>
            </a:r>
            <a:r>
              <a:rPr lang="ru-RU" sz="3600" b="1" dirty="0"/>
              <a:t>является прием или отказ в приеме </a:t>
            </a:r>
            <a:r>
              <a:rPr lang="ru-RU" sz="3600" b="1" dirty="0">
                <a:solidFill>
                  <a:srgbClr val="C00000"/>
                </a:solidFill>
              </a:rPr>
              <a:t>заявления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45121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423" y="1310053"/>
            <a:ext cx="9609668" cy="504319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+mn-lt"/>
              </a:rPr>
              <a:t>2.Укажите кто обращается за услугой и введите необходимые данные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2727"/>
          <a:stretch/>
        </p:blipFill>
        <p:spPr>
          <a:xfrm>
            <a:off x="1389185" y="2101362"/>
            <a:ext cx="9067476" cy="38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427" t="5248" r="619" b="5769"/>
          <a:stretch/>
        </p:blipFill>
        <p:spPr>
          <a:xfrm>
            <a:off x="2675579" y="1905864"/>
            <a:ext cx="7154221" cy="4292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9762" y="705535"/>
            <a:ext cx="10691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3.Укажите сведения о ребенке  и введите необходимые данные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64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60" t="5493" b="22571"/>
          <a:stretch/>
        </p:blipFill>
        <p:spPr>
          <a:xfrm>
            <a:off x="1714499" y="1600200"/>
            <a:ext cx="8264770" cy="44137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4.Укажите кем является заявитель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6890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96" t="4828" b="23138"/>
          <a:stretch/>
        </p:blipFill>
        <p:spPr>
          <a:xfrm>
            <a:off x="1969477" y="1905864"/>
            <a:ext cx="7792567" cy="422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7830" y="705535"/>
            <a:ext cx="10313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5.Укажите соответствует ли фамилия родителя фамилии ребенка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6087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9715" y="723643"/>
            <a:ext cx="10181493" cy="929311"/>
          </a:xfrm>
        </p:spPr>
        <p:txBody>
          <a:bodyPr>
            <a:noAutofit/>
          </a:bodyPr>
          <a:lstStyle/>
          <a:p>
            <a:r>
              <a:rPr lang="ru-RU" sz="3600" b="1" dirty="0"/>
              <a:t>6.Укажите к какой категории относится Ваш ребенок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37" t="5024" r="214" b="5309"/>
          <a:stretch/>
        </p:blipFill>
        <p:spPr>
          <a:xfrm>
            <a:off x="2569111" y="1582614"/>
            <a:ext cx="7893735" cy="45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3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</TotalTime>
  <Words>257</Words>
  <Application>Microsoft Office PowerPoint</Application>
  <PresentationFormat>Широкоэкранный</PresentationFormat>
  <Paragraphs>21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 Light</vt:lpstr>
      <vt:lpstr>Bahnschrift Light Condensed</vt:lpstr>
      <vt:lpstr>Calibri</vt:lpstr>
      <vt:lpstr>Garamond</vt:lpstr>
      <vt:lpstr>Натуральные материалы</vt:lpstr>
      <vt:lpstr>Как подать заявление в лагерь с дневным пребыванием на базе школы   или на оздоровительную смену на базе стационарного загородного лагеря  В ЭЛЕКТРОННОМ ВИДЕ  через Единый портал государственных и муниципальных услуг </vt:lpstr>
      <vt:lpstr>Презентация PowerPoint</vt:lpstr>
      <vt:lpstr>Презентация PowerPoint</vt:lpstr>
      <vt:lpstr>        Внимание!  Результатом предоставления услуги «Организация отдыха детей в каникулярное время» является прием или отказ в приеме заявления </vt:lpstr>
      <vt:lpstr>2.Укажите кто обращается за услугой и введите необходимые данные </vt:lpstr>
      <vt:lpstr>Презентация PowerPoint</vt:lpstr>
      <vt:lpstr>Презентация PowerPoint</vt:lpstr>
      <vt:lpstr>Презентация PowerPoint</vt:lpstr>
      <vt:lpstr>6.Укажите к какой категории относится Ваш ребенок</vt:lpstr>
      <vt:lpstr>   Внимание! Первоочередным правом получения путевки пользуются дети родителей (законных представителей)  -  участников специальной военной операции,  находящиеся в трудной жизненной ситуации, из многодетных семей,   иных категорий в соответствии с законодательством Российской Федерации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11.Результат будет направлен в Ваш личный кабинет в ЕПГУ. Срок услуги 6 рабочих дней.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родителям (законным представителям) подать заявление в лагерь с дневным пребыванием на базе общеобразовательной организации или на оздоровительную смену на базе стационарного загородного лагеря в электронном виде через Единый портал государственных и муниципальных услуг</dc:title>
  <dc:creator>Кирилл</dc:creator>
  <cp:lastModifiedBy>ANISHENKO</cp:lastModifiedBy>
  <cp:revision>26</cp:revision>
  <dcterms:created xsi:type="dcterms:W3CDTF">2023-04-11T12:20:50Z</dcterms:created>
  <dcterms:modified xsi:type="dcterms:W3CDTF">2026-03-31T13:50:03Z</dcterms:modified>
</cp:coreProperties>
</file>